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1"/>
  </p:notesMasterIdLst>
  <p:sldIdLst>
    <p:sldId id="270" r:id="rId6"/>
    <p:sldId id="281" r:id="rId7"/>
    <p:sldId id="274" r:id="rId8"/>
    <p:sldId id="279" r:id="rId9"/>
    <p:sldId id="27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81"/>
            <p14:sldId id="274"/>
            <p14:sldId id="279"/>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Boyt" initials="JB" lastIdx="1" clrIdx="0">
    <p:extLst>
      <p:ext uri="{19B8F6BF-5375-455C-9EA6-DF929625EA0E}">
        <p15:presenceInfo xmlns:p15="http://schemas.microsoft.com/office/powerpoint/2012/main" userId="S::Jane.Boyt@jm.ey.com::a79f4979-4771-47a3-aa3d-70234d9db4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3D68"/>
    <a:srgbClr val="7E38AB"/>
    <a:srgbClr val="792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2A7B83-A8F8-42AE-87BF-5D83AFD19216}" v="4" dt="2022-03-08T14:10:26.7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07" autoAdjust="0"/>
    <p:restoredTop sz="94660"/>
  </p:normalViewPr>
  <p:slideViewPr>
    <p:cSldViewPr>
      <p:cViewPr varScale="1">
        <p:scale>
          <a:sx n="63" d="100"/>
          <a:sy n="63" d="100"/>
        </p:scale>
        <p:origin x="520" y="6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5112568" cy="1446550"/>
          </a:xfrm>
          <a:prstGeom prst="rect">
            <a:avLst/>
          </a:prstGeom>
          <a:noFill/>
        </p:spPr>
        <p:txBody>
          <a:bodyPr wrap="square" rtlCol="0">
            <a:spAutoFit/>
          </a:bodyPr>
          <a:lstStyle/>
          <a:p>
            <a:r>
              <a:rPr lang="en-US" sz="4400" dirty="0">
                <a:solidFill>
                  <a:srgbClr val="792989"/>
                </a:solidFill>
                <a:latin typeface="+mj-lt"/>
              </a:rPr>
              <a:t>Business Readiness Plan Template</a:t>
            </a:r>
          </a:p>
        </p:txBody>
      </p:sp>
    </p:spTree>
    <p:extLst>
      <p:ext uri="{BB962C8B-B14F-4D97-AF65-F5344CB8AC3E}">
        <p14:creationId xmlns:p14="http://schemas.microsoft.com/office/powerpoint/2010/main" val="340061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47175A-0307-458C-8FD9-8E838A4C8470}"/>
              </a:ext>
            </a:extLst>
          </p:cNvPr>
          <p:cNvSpPr txBox="1"/>
          <p:nvPr/>
        </p:nvSpPr>
        <p:spPr>
          <a:xfrm>
            <a:off x="433137" y="548680"/>
            <a:ext cx="9865096" cy="769441"/>
          </a:xfrm>
          <a:prstGeom prst="rect">
            <a:avLst/>
          </a:prstGeom>
          <a:noFill/>
        </p:spPr>
        <p:txBody>
          <a:bodyPr wrap="square" rtlCol="0">
            <a:spAutoFit/>
          </a:bodyPr>
          <a:lstStyle/>
          <a:p>
            <a:r>
              <a:rPr lang="en-GB" sz="4400" dirty="0">
                <a:solidFill>
                  <a:srgbClr val="7E38AB"/>
                </a:solidFill>
                <a:latin typeface="+mj-lt"/>
              </a:rPr>
              <a:t>I</a:t>
            </a:r>
            <a:r>
              <a:rPr lang="en-US" sz="4400" dirty="0">
                <a:solidFill>
                  <a:srgbClr val="7E38AB"/>
                </a:solidFill>
                <a:latin typeface="+mj-lt"/>
              </a:rPr>
              <a:t>ntroduction</a:t>
            </a:r>
            <a:endParaRPr lang="en-JP" sz="4400" dirty="0">
              <a:solidFill>
                <a:srgbClr val="7E38AB"/>
              </a:solidFill>
              <a:latin typeface="+mj-lt"/>
            </a:endParaRPr>
          </a:p>
        </p:txBody>
      </p:sp>
      <p:sp>
        <p:nvSpPr>
          <p:cNvPr id="2" name="TextBox 1">
            <a:extLst>
              <a:ext uri="{FF2B5EF4-FFF2-40B4-BE49-F238E27FC236}">
                <a16:creationId xmlns:a16="http://schemas.microsoft.com/office/drawing/2014/main" id="{D4CA75DA-4165-4B0C-B76D-08BB5BD425EA}"/>
              </a:ext>
            </a:extLst>
          </p:cNvPr>
          <p:cNvSpPr txBox="1"/>
          <p:nvPr/>
        </p:nvSpPr>
        <p:spPr>
          <a:xfrm>
            <a:off x="479376" y="1412776"/>
            <a:ext cx="9865096" cy="954107"/>
          </a:xfrm>
          <a:prstGeom prst="rect">
            <a:avLst/>
          </a:prstGeom>
          <a:noFill/>
        </p:spPr>
        <p:txBody>
          <a:bodyPr wrap="square" rtlCol="0">
            <a:spAutoFit/>
          </a:bodyPr>
          <a:lstStyle/>
          <a:p>
            <a:r>
              <a:rPr lang="en-GB" sz="1400" dirty="0"/>
              <a:t>The business readiness plan is utilised by the project team to provide a visual high level guide of the key activities that need to be performed in order to prepare the organisation for the change that will be impact to the identified stakeholders within the MDA.</a:t>
            </a:r>
          </a:p>
          <a:p>
            <a:endParaRPr lang="en-GB" sz="1400" dirty="0"/>
          </a:p>
          <a:p>
            <a:r>
              <a:rPr lang="en-GB" sz="1400" dirty="0"/>
              <a:t>This document should be utilised along with the business readiness scorecard to outline all key activities that need to be performed.</a:t>
            </a:r>
            <a:endParaRPr lang="en-US" sz="1400" dirty="0"/>
          </a:p>
        </p:txBody>
      </p:sp>
    </p:spTree>
    <p:extLst>
      <p:ext uri="{BB962C8B-B14F-4D97-AF65-F5344CB8AC3E}">
        <p14:creationId xmlns:p14="http://schemas.microsoft.com/office/powerpoint/2010/main" val="596194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Business readiness plan</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56903372-B454-4B2B-B8EE-0DF65C0602CA}"/>
              </a:ext>
            </a:extLst>
          </p:cNvPr>
          <p:cNvSpPr txBox="1"/>
          <p:nvPr/>
        </p:nvSpPr>
        <p:spPr>
          <a:xfrm>
            <a:off x="9528648" y="6337352"/>
            <a:ext cx="2341333" cy="246221"/>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000" b="1" i="0" u="none" strike="noStrike" kern="0" cap="none" spc="0" normalizeH="0" baseline="0" noProof="0" dirty="0">
                <a:ln>
                  <a:noFill/>
                </a:ln>
                <a:solidFill>
                  <a:srgbClr val="FF0000"/>
                </a:solidFill>
                <a:effectLst/>
                <a:uLnTx/>
                <a:uFillTx/>
              </a:rPr>
              <a:t>CONFIDENTIAL</a:t>
            </a:r>
            <a:endParaRPr kumimoji="0" lang="en-GB" sz="1000" b="1" i="0" u="none" strike="noStrike" kern="0" cap="none" spc="0" normalizeH="0" baseline="0" noProof="0" dirty="0">
              <a:ln>
                <a:noFill/>
              </a:ln>
              <a:solidFill>
                <a:srgbClr val="FF0000"/>
              </a:solidFill>
              <a:effectLst/>
              <a:uLnTx/>
              <a:uFillTx/>
            </a:endParaRPr>
          </a:p>
        </p:txBody>
      </p:sp>
      <p:sp>
        <p:nvSpPr>
          <p:cNvPr id="7" name="TextBox 6">
            <a:extLst>
              <a:ext uri="{FF2B5EF4-FFF2-40B4-BE49-F238E27FC236}">
                <a16:creationId xmlns:a16="http://schemas.microsoft.com/office/drawing/2014/main" id="{E0334BBB-EC25-4994-9149-9DDEF9143CFB}"/>
              </a:ext>
            </a:extLst>
          </p:cNvPr>
          <p:cNvSpPr txBox="1"/>
          <p:nvPr/>
        </p:nvSpPr>
        <p:spPr>
          <a:xfrm>
            <a:off x="7915965" y="986176"/>
            <a:ext cx="2037949" cy="338554"/>
          </a:xfrm>
          <a:prstGeom prst="rect">
            <a:avLst/>
          </a:prstGeom>
          <a:noFill/>
        </p:spPr>
        <p:txBody>
          <a:bodyPr wrap="square" rtlCol="0">
            <a:spAutoFit/>
          </a:bodyPr>
          <a:lstStyle/>
          <a:p>
            <a:pPr marL="0" marR="0" lvl="0" indent="0" algn="r" defTabSz="457200" eaLnBrk="1" fontAlgn="auto" latinLnBrk="0" hangingPunct="1">
              <a:lnSpc>
                <a:spcPct val="100000"/>
              </a:lnSpc>
              <a:spcBef>
                <a:spcPts val="0"/>
              </a:spcBef>
              <a:spcAft>
                <a:spcPts val="0"/>
              </a:spcAft>
              <a:buClrTx/>
              <a:buSzTx/>
              <a:buFontTx/>
              <a:buNone/>
              <a:tabLst/>
              <a:defRPr/>
            </a:pPr>
            <a:r>
              <a:rPr kumimoji="0" lang="en-JM" sz="1600" b="1" i="0" u="none" strike="noStrike" kern="0" cap="none" spc="0" normalizeH="0" baseline="0" noProof="0" dirty="0">
                <a:ln>
                  <a:noFill/>
                </a:ln>
                <a:solidFill>
                  <a:srgbClr val="FF0000"/>
                </a:solidFill>
                <a:effectLst/>
                <a:uLnTx/>
                <a:uFillTx/>
              </a:rPr>
              <a:t>ILLUSTRATION</a:t>
            </a:r>
            <a:endParaRPr kumimoji="0" lang="en-GB" sz="1600" b="1" i="0" u="none" strike="noStrike" kern="0" cap="none" spc="0" normalizeH="0" baseline="0" noProof="0" dirty="0">
              <a:ln>
                <a:noFill/>
              </a:ln>
              <a:solidFill>
                <a:srgbClr val="FF0000"/>
              </a:solidFill>
              <a:effectLst/>
              <a:uLnTx/>
              <a:uFillTx/>
            </a:endParaRPr>
          </a:p>
        </p:txBody>
      </p:sp>
      <p:graphicFrame>
        <p:nvGraphicFramePr>
          <p:cNvPr id="10" name="Table 9">
            <a:extLst>
              <a:ext uri="{FF2B5EF4-FFF2-40B4-BE49-F238E27FC236}">
                <a16:creationId xmlns:a16="http://schemas.microsoft.com/office/drawing/2014/main" id="{D788E580-8EDF-416C-8FD9-2A2329E7E762}"/>
              </a:ext>
            </a:extLst>
          </p:cNvPr>
          <p:cNvGraphicFramePr>
            <a:graphicFrameLocks noGrp="1"/>
          </p:cNvGraphicFramePr>
          <p:nvPr>
            <p:extLst>
              <p:ext uri="{D42A27DB-BD31-4B8C-83A1-F6EECF244321}">
                <p14:modId xmlns:p14="http://schemas.microsoft.com/office/powerpoint/2010/main" val="4028039451"/>
              </p:ext>
            </p:extLst>
          </p:nvPr>
        </p:nvGraphicFramePr>
        <p:xfrm>
          <a:off x="537621" y="1291678"/>
          <a:ext cx="11221242" cy="4999386"/>
        </p:xfrm>
        <a:graphic>
          <a:graphicData uri="http://schemas.openxmlformats.org/drawingml/2006/table">
            <a:tbl>
              <a:tblPr firstRow="1" bandRow="1"/>
              <a:tblGrid>
                <a:gridCol w="634875">
                  <a:extLst>
                    <a:ext uri="{9D8B030D-6E8A-4147-A177-3AD203B41FA5}">
                      <a16:colId xmlns:a16="http://schemas.microsoft.com/office/drawing/2014/main" val="20000"/>
                    </a:ext>
                  </a:extLst>
                </a:gridCol>
                <a:gridCol w="879325">
                  <a:extLst>
                    <a:ext uri="{9D8B030D-6E8A-4147-A177-3AD203B41FA5}">
                      <a16:colId xmlns:a16="http://schemas.microsoft.com/office/drawing/2014/main" val="20001"/>
                    </a:ext>
                  </a:extLst>
                </a:gridCol>
                <a:gridCol w="977027">
                  <a:extLst>
                    <a:ext uri="{9D8B030D-6E8A-4147-A177-3AD203B41FA5}">
                      <a16:colId xmlns:a16="http://schemas.microsoft.com/office/drawing/2014/main" val="20002"/>
                    </a:ext>
                  </a:extLst>
                </a:gridCol>
                <a:gridCol w="1889759">
                  <a:extLst>
                    <a:ext uri="{9D8B030D-6E8A-4147-A177-3AD203B41FA5}">
                      <a16:colId xmlns:a16="http://schemas.microsoft.com/office/drawing/2014/main" val="20003"/>
                    </a:ext>
                  </a:extLst>
                </a:gridCol>
                <a:gridCol w="2234308">
                  <a:extLst>
                    <a:ext uri="{9D8B030D-6E8A-4147-A177-3AD203B41FA5}">
                      <a16:colId xmlns:a16="http://schemas.microsoft.com/office/drawing/2014/main" val="20004"/>
                    </a:ext>
                  </a:extLst>
                </a:gridCol>
                <a:gridCol w="856681">
                  <a:extLst>
                    <a:ext uri="{9D8B030D-6E8A-4147-A177-3AD203B41FA5}">
                      <a16:colId xmlns:a16="http://schemas.microsoft.com/office/drawing/2014/main" val="20005"/>
                    </a:ext>
                  </a:extLst>
                </a:gridCol>
                <a:gridCol w="1047055">
                  <a:extLst>
                    <a:ext uri="{9D8B030D-6E8A-4147-A177-3AD203B41FA5}">
                      <a16:colId xmlns:a16="http://schemas.microsoft.com/office/drawing/2014/main" val="20006"/>
                    </a:ext>
                  </a:extLst>
                </a:gridCol>
                <a:gridCol w="951868">
                  <a:extLst>
                    <a:ext uri="{9D8B030D-6E8A-4147-A177-3AD203B41FA5}">
                      <a16:colId xmlns:a16="http://schemas.microsoft.com/office/drawing/2014/main" val="20007"/>
                    </a:ext>
                  </a:extLst>
                </a:gridCol>
                <a:gridCol w="836551">
                  <a:extLst>
                    <a:ext uri="{9D8B030D-6E8A-4147-A177-3AD203B41FA5}">
                      <a16:colId xmlns:a16="http://schemas.microsoft.com/office/drawing/2014/main" val="20008"/>
                    </a:ext>
                  </a:extLst>
                </a:gridCol>
                <a:gridCol w="913793">
                  <a:extLst>
                    <a:ext uri="{9D8B030D-6E8A-4147-A177-3AD203B41FA5}">
                      <a16:colId xmlns:a16="http://schemas.microsoft.com/office/drawing/2014/main" val="20009"/>
                    </a:ext>
                  </a:extLst>
                </a:gridCol>
              </a:tblGrid>
              <a:tr h="277821">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US" sz="1000" dirty="0">
                        <a:latin typeface="+mn-lt"/>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dirty="0">
                          <a:latin typeface="+mn-lt"/>
                        </a:rPr>
                        <a:t>Build</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i="0" dirty="0">
                          <a:latin typeface="+mn-lt"/>
                        </a:rPr>
                        <a:t>Test</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1"/>
                    </a:solidFill>
                  </a:tcPr>
                </a:tc>
                <a:tc hMerge="1">
                  <a:txBody>
                    <a:bodyPr/>
                    <a:lstStyle/>
                    <a:p>
                      <a:pPr algn="ctr"/>
                      <a:endParaRPr lang="en-US" sz="1000" i="1" dirty="0"/>
                    </a:p>
                  </a:txBody>
                  <a:tcPr/>
                </a:tc>
                <a:tc hMerge="1">
                  <a:txBody>
                    <a:bodyPr/>
                    <a:lstStyle/>
                    <a:p>
                      <a:pPr algn="ctr"/>
                      <a:endParaRPr lang="en-US" sz="1000" i="1" dirty="0"/>
                    </a:p>
                  </a:txBody>
                  <a:tcPr/>
                </a:tc>
                <a:tc hMerge="1">
                  <a:txBody>
                    <a:bodyPr/>
                    <a:lstStyle/>
                    <a:p>
                      <a:pPr algn="ctr"/>
                      <a:endParaRPr lang="en-US" sz="1000" i="1" dirty="0"/>
                    </a:p>
                  </a:txBody>
                  <a:tcPr/>
                </a:tc>
                <a:tc gridSpan="4">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i="0" dirty="0">
                          <a:latin typeface="+mn-lt"/>
                        </a:rPr>
                        <a:t>Deploy</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accent1"/>
                    </a:solidFill>
                  </a:tcPr>
                </a:tc>
                <a:tc hMerge="1">
                  <a:txBody>
                    <a:bodyPr/>
                    <a:lstStyle/>
                    <a:p>
                      <a:pPr algn="ctr"/>
                      <a:endParaRPr lang="en-US" sz="1000" i="1" dirty="0"/>
                    </a:p>
                  </a:txBody>
                  <a:tcPr/>
                </a:tc>
                <a:tc hMerge="1">
                  <a:txBody>
                    <a:bodyPr/>
                    <a:lstStyle/>
                    <a:p>
                      <a:pPr algn="ctr"/>
                      <a:endParaRPr lang="en-US" sz="1000" i="1" dirty="0"/>
                    </a:p>
                  </a:txBody>
                  <a:tcPr/>
                </a:tc>
                <a:tc hMerge="1">
                  <a:txBody>
                    <a:bodyPr/>
                    <a:lstStyle/>
                    <a:p>
                      <a:pPr algn="ctr"/>
                      <a:endParaRPr lang="en-US" sz="1000" i="1" dirty="0"/>
                    </a:p>
                  </a:txBody>
                  <a:tcPr/>
                </a:tc>
                <a:extLst>
                  <a:ext uri="{0D108BD9-81ED-4DB2-BD59-A6C34878D82A}">
                    <a16:rowId xmlns:a16="http://schemas.microsoft.com/office/drawing/2014/main" val="10000"/>
                  </a:ext>
                </a:extLst>
              </a:tr>
              <a:tr h="27782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000" dirty="0">
                        <a:solidFill>
                          <a:schemeClr val="bg1"/>
                        </a:solidFill>
                        <a:latin typeface="+mn-lt"/>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Nov. 20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Dec. 20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Jan.</a:t>
                      </a:r>
                      <a:r>
                        <a:rPr lang="en-US" sz="1200" baseline="0" dirty="0">
                          <a:solidFill>
                            <a:schemeClr val="bg1"/>
                          </a:solidFill>
                          <a:latin typeface="+mn-lt"/>
                        </a:rPr>
                        <a:t> 21</a:t>
                      </a:r>
                      <a:endParaRPr lang="en-US" sz="1200" dirty="0">
                        <a:solidFill>
                          <a:schemeClr val="bg1"/>
                        </a:solidFill>
                        <a:latin typeface="+mn-lt"/>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Feb. 21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Mar. 21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Apr. 21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May</a:t>
                      </a:r>
                      <a:r>
                        <a:rPr lang="en-US" sz="1200" baseline="0" dirty="0">
                          <a:solidFill>
                            <a:schemeClr val="bg1"/>
                          </a:solidFill>
                          <a:latin typeface="+mn-lt"/>
                        </a:rPr>
                        <a:t> 21</a:t>
                      </a:r>
                      <a:endParaRPr lang="en-US" sz="1200" dirty="0">
                        <a:solidFill>
                          <a:schemeClr val="bg1"/>
                        </a:solidFill>
                        <a:latin typeface="+mn-lt"/>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Jun. 21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dirty="0">
                          <a:solidFill>
                            <a:schemeClr val="bg1"/>
                          </a:solidFill>
                          <a:latin typeface="+mn-lt"/>
                        </a:rPr>
                        <a:t>July 21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2B4"/>
                    </a:solidFill>
                  </a:tcPr>
                </a:tc>
                <a:extLst>
                  <a:ext uri="{0D108BD9-81ED-4DB2-BD59-A6C34878D82A}">
                    <a16:rowId xmlns:a16="http://schemas.microsoft.com/office/drawing/2014/main" val="10001"/>
                  </a:ext>
                </a:extLst>
              </a:tr>
              <a:tr h="107762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a:solidFill>
                            <a:schemeClr val="bg1"/>
                          </a:solidFill>
                          <a:latin typeface="+mn-lt"/>
                        </a:rPr>
                        <a:t>BR</a:t>
                      </a:r>
                      <a:r>
                        <a:rPr lang="en-US" sz="1200" b="1" baseline="0" dirty="0">
                          <a:solidFill>
                            <a:schemeClr val="bg1"/>
                          </a:solidFill>
                          <a:latin typeface="+mn-lt"/>
                        </a:rPr>
                        <a:t> / BE</a:t>
                      </a:r>
                      <a:endParaRPr lang="en-US" sz="1200" b="1" dirty="0">
                        <a:solidFill>
                          <a:schemeClr val="bg1"/>
                        </a:solidFill>
                        <a:latin typeface="+mn-lt"/>
                      </a:endParaRPr>
                    </a:p>
                  </a:txBody>
                  <a:tcPr vert="vert27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extLst>
                  <a:ext uri="{0D108BD9-81ED-4DB2-BD59-A6C34878D82A}">
                    <a16:rowId xmlns:a16="http://schemas.microsoft.com/office/drawing/2014/main" val="10002"/>
                  </a:ext>
                </a:extLst>
              </a:tr>
              <a:tr h="6480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a:solidFill>
                            <a:schemeClr val="bg1"/>
                          </a:solidFill>
                          <a:latin typeface="+mn-lt"/>
                        </a:rPr>
                        <a:t>Data</a:t>
                      </a:r>
                      <a:r>
                        <a:rPr lang="en-US" sz="1200" b="1" baseline="0" dirty="0">
                          <a:solidFill>
                            <a:schemeClr val="bg1"/>
                          </a:solidFill>
                          <a:latin typeface="+mn-lt"/>
                        </a:rPr>
                        <a:t> &amp; Cutover</a:t>
                      </a:r>
                      <a:endParaRPr lang="en-US" sz="1200" b="1" dirty="0">
                        <a:solidFill>
                          <a:schemeClr val="bg1"/>
                        </a:solidFill>
                        <a:latin typeface="+mn-lt"/>
                      </a:endParaRPr>
                    </a:p>
                  </a:txBody>
                  <a:tcPr vert="vert27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extLst>
                  <a:ext uri="{0D108BD9-81ED-4DB2-BD59-A6C34878D82A}">
                    <a16:rowId xmlns:a16="http://schemas.microsoft.com/office/drawing/2014/main" val="10003"/>
                  </a:ext>
                </a:extLst>
              </a:tr>
              <a:tr h="43204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a:solidFill>
                            <a:schemeClr val="bg1"/>
                          </a:solidFill>
                          <a:latin typeface="+mn-lt"/>
                        </a:rPr>
                        <a:t>R&amp;I</a:t>
                      </a:r>
                    </a:p>
                  </a:txBody>
                  <a:tcPr vert="vert27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20000"/>
                      </a:srgbClr>
                    </a:solidFill>
                  </a:tcPr>
                </a:tc>
                <a:extLst>
                  <a:ext uri="{0D108BD9-81ED-4DB2-BD59-A6C34878D82A}">
                    <a16:rowId xmlns:a16="http://schemas.microsoft.com/office/drawing/2014/main" val="10004"/>
                  </a:ext>
                </a:extLst>
              </a:tr>
              <a:tr h="228600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US" sz="800" b="1" dirty="0">
                        <a:solidFill>
                          <a:schemeClr val="bg1"/>
                        </a:solidFill>
                        <a:latin typeface="+mn-lt"/>
                      </a:endParaRPr>
                    </a:p>
                  </a:txBody>
                  <a:tcPr vert="vert27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dirty="0">
                        <a:latin typeface="+mn-lt"/>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08080">
                        <a:tint val="40000"/>
                      </a:srgbClr>
                    </a:solidFill>
                  </a:tcPr>
                </a:tc>
                <a:extLst>
                  <a:ext uri="{0D108BD9-81ED-4DB2-BD59-A6C34878D82A}">
                    <a16:rowId xmlns:a16="http://schemas.microsoft.com/office/drawing/2014/main" val="10005"/>
                  </a:ext>
                </a:extLst>
              </a:tr>
            </a:tbl>
          </a:graphicData>
        </a:graphic>
      </p:graphicFrame>
      <p:sp>
        <p:nvSpPr>
          <p:cNvPr id="11" name="Diamond 14">
            <a:extLst>
              <a:ext uri="{FF2B5EF4-FFF2-40B4-BE49-F238E27FC236}">
                <a16:creationId xmlns:a16="http://schemas.microsoft.com/office/drawing/2014/main" id="{B98DD941-F222-4B09-A0F7-31ACFB7BB95B}"/>
              </a:ext>
            </a:extLst>
          </p:cNvPr>
          <p:cNvSpPr>
            <a:spLocks noChangeArrowheads="1"/>
          </p:cNvSpPr>
          <p:nvPr/>
        </p:nvSpPr>
        <p:spPr bwMode="auto">
          <a:xfrm>
            <a:off x="10723516" y="2070587"/>
            <a:ext cx="228297" cy="228600"/>
          </a:xfrm>
          <a:prstGeom prst="diamond">
            <a:avLst/>
          </a:prstGeom>
          <a:solidFill>
            <a:srgbClr val="0070C0"/>
          </a:solidFill>
          <a:ln w="9525" algn="ctr">
            <a:solidFill>
              <a:srgbClr val="646464"/>
            </a:solidFill>
            <a:round/>
            <a:headEnd/>
            <a:tailEnd/>
          </a:ln>
        </p:spPr>
        <p:txBody>
          <a:bodyPr/>
          <a:lstStyle/>
          <a:p>
            <a:pPr fontAlgn="base">
              <a:spcBef>
                <a:spcPct val="0"/>
              </a:spcBef>
              <a:spcAft>
                <a:spcPct val="0"/>
              </a:spcAft>
              <a:defRPr/>
            </a:pPr>
            <a:endParaRPr lang="en-US" sz="1100" b="1" kern="0">
              <a:solidFill>
                <a:srgbClr val="0079C1"/>
              </a:solidFill>
              <a:latin typeface="Futura"/>
              <a:ea typeface="ＭＳ Ｐゴシック"/>
            </a:endParaRPr>
          </a:p>
        </p:txBody>
      </p:sp>
      <p:sp>
        <p:nvSpPr>
          <p:cNvPr id="12" name="TextBox 15">
            <a:extLst>
              <a:ext uri="{FF2B5EF4-FFF2-40B4-BE49-F238E27FC236}">
                <a16:creationId xmlns:a16="http://schemas.microsoft.com/office/drawing/2014/main" id="{8840965F-36E4-4DF6-8AF3-AE88AF4F3139}"/>
              </a:ext>
            </a:extLst>
          </p:cNvPr>
          <p:cNvSpPr txBox="1">
            <a:spLocks noChangeArrowheads="1"/>
          </p:cNvSpPr>
          <p:nvPr/>
        </p:nvSpPr>
        <p:spPr bwMode="auto">
          <a:xfrm>
            <a:off x="10092501" y="2071886"/>
            <a:ext cx="652743" cy="230832"/>
          </a:xfrm>
          <a:prstGeom prst="rect">
            <a:avLst/>
          </a:prstGeom>
          <a:noFill/>
          <a:ln w="9525">
            <a:noFill/>
            <a:miter lim="800000"/>
            <a:headEnd/>
            <a:tailEnd/>
          </a:ln>
        </p:spPr>
        <p:txBody>
          <a:bodyPr wrap="none">
            <a:spAutoFit/>
          </a:bodyPr>
          <a:lstStyle/>
          <a:p>
            <a:pPr fontAlgn="base">
              <a:spcBef>
                <a:spcPct val="0"/>
              </a:spcBef>
              <a:spcAft>
                <a:spcPct val="0"/>
              </a:spcAft>
            </a:pPr>
            <a:r>
              <a:rPr lang="en-US" sz="900" b="1" dirty="0">
                <a:solidFill>
                  <a:srgbClr val="000000"/>
                </a:solidFill>
                <a:latin typeface="Futura"/>
                <a:ea typeface="ＭＳ Ｐゴシック"/>
              </a:rPr>
              <a:t>GO LIVE</a:t>
            </a:r>
          </a:p>
        </p:txBody>
      </p:sp>
      <p:sp>
        <p:nvSpPr>
          <p:cNvPr id="13" name="Rectangle 12">
            <a:extLst>
              <a:ext uri="{FF2B5EF4-FFF2-40B4-BE49-F238E27FC236}">
                <a16:creationId xmlns:a16="http://schemas.microsoft.com/office/drawing/2014/main" id="{F8F812E9-241F-4200-82D1-7576D1E16151}"/>
              </a:ext>
            </a:extLst>
          </p:cNvPr>
          <p:cNvSpPr/>
          <p:nvPr/>
        </p:nvSpPr>
        <p:spPr>
          <a:xfrm>
            <a:off x="4976569" y="2813854"/>
            <a:ext cx="4552080" cy="191932"/>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Leading the Change Workshops with Directors and Managers</a:t>
            </a:r>
          </a:p>
        </p:txBody>
      </p:sp>
      <p:sp>
        <p:nvSpPr>
          <p:cNvPr id="14" name="Rectangle 13">
            <a:extLst>
              <a:ext uri="{FF2B5EF4-FFF2-40B4-BE49-F238E27FC236}">
                <a16:creationId xmlns:a16="http://schemas.microsoft.com/office/drawing/2014/main" id="{922B1AA1-E5BA-4F63-B54D-E091E31280FF}"/>
              </a:ext>
            </a:extLst>
          </p:cNvPr>
          <p:cNvSpPr/>
          <p:nvPr/>
        </p:nvSpPr>
        <p:spPr>
          <a:xfrm>
            <a:off x="1508805" y="2335224"/>
            <a:ext cx="6163328" cy="188711"/>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Training Development</a:t>
            </a:r>
          </a:p>
        </p:txBody>
      </p:sp>
      <p:sp>
        <p:nvSpPr>
          <p:cNvPr id="15" name="Rectangle 14">
            <a:extLst>
              <a:ext uri="{FF2B5EF4-FFF2-40B4-BE49-F238E27FC236}">
                <a16:creationId xmlns:a16="http://schemas.microsoft.com/office/drawing/2014/main" id="{0CA7CB5A-0A5D-47EC-A94E-6A89D7790FA3}"/>
              </a:ext>
            </a:extLst>
          </p:cNvPr>
          <p:cNvSpPr/>
          <p:nvPr/>
        </p:nvSpPr>
        <p:spPr>
          <a:xfrm>
            <a:off x="1251951" y="1848044"/>
            <a:ext cx="1675689" cy="182880"/>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Course Design</a:t>
            </a:r>
          </a:p>
        </p:txBody>
      </p:sp>
      <p:sp>
        <p:nvSpPr>
          <p:cNvPr id="16" name="Rectangle 15">
            <a:extLst>
              <a:ext uri="{FF2B5EF4-FFF2-40B4-BE49-F238E27FC236}">
                <a16:creationId xmlns:a16="http://schemas.microsoft.com/office/drawing/2014/main" id="{EAAEB5DC-2E28-41D7-A642-27DCE13A4561}"/>
              </a:ext>
            </a:extLst>
          </p:cNvPr>
          <p:cNvSpPr/>
          <p:nvPr/>
        </p:nvSpPr>
        <p:spPr>
          <a:xfrm>
            <a:off x="5831512" y="1837550"/>
            <a:ext cx="2578506" cy="181444"/>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Train the Trainer</a:t>
            </a:r>
          </a:p>
        </p:txBody>
      </p:sp>
      <p:sp>
        <p:nvSpPr>
          <p:cNvPr id="17" name="Rectangle 16">
            <a:extLst>
              <a:ext uri="{FF2B5EF4-FFF2-40B4-BE49-F238E27FC236}">
                <a16:creationId xmlns:a16="http://schemas.microsoft.com/office/drawing/2014/main" id="{21F9F463-06A4-484E-AAEE-A6AB57BAE720}"/>
              </a:ext>
            </a:extLst>
          </p:cNvPr>
          <p:cNvSpPr/>
          <p:nvPr/>
        </p:nvSpPr>
        <p:spPr>
          <a:xfrm>
            <a:off x="8477945" y="1830083"/>
            <a:ext cx="3176429" cy="180692"/>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Training Delivery</a:t>
            </a:r>
          </a:p>
        </p:txBody>
      </p:sp>
      <p:sp>
        <p:nvSpPr>
          <p:cNvPr id="18" name="Rectangle 17">
            <a:extLst>
              <a:ext uri="{FF2B5EF4-FFF2-40B4-BE49-F238E27FC236}">
                <a16:creationId xmlns:a16="http://schemas.microsoft.com/office/drawing/2014/main" id="{81279730-5149-4E68-9E55-DEA00514D4B4}"/>
              </a:ext>
            </a:extLst>
          </p:cNvPr>
          <p:cNvSpPr/>
          <p:nvPr/>
        </p:nvSpPr>
        <p:spPr>
          <a:xfrm>
            <a:off x="1265279" y="2564398"/>
            <a:ext cx="10389095" cy="191932"/>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Scheduling &amp; Logistics</a:t>
            </a:r>
          </a:p>
        </p:txBody>
      </p:sp>
      <p:sp>
        <p:nvSpPr>
          <p:cNvPr id="19" name="Rectangle 18">
            <a:extLst>
              <a:ext uri="{FF2B5EF4-FFF2-40B4-BE49-F238E27FC236}">
                <a16:creationId xmlns:a16="http://schemas.microsoft.com/office/drawing/2014/main" id="{B0F1045F-2BE2-4214-9F13-5D5FA6C37129}"/>
              </a:ext>
            </a:extLst>
          </p:cNvPr>
          <p:cNvSpPr/>
          <p:nvPr/>
        </p:nvSpPr>
        <p:spPr>
          <a:xfrm>
            <a:off x="1343476" y="2079418"/>
            <a:ext cx="3556327" cy="188711"/>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Training Delivery Strategy</a:t>
            </a:r>
          </a:p>
        </p:txBody>
      </p:sp>
      <p:cxnSp>
        <p:nvCxnSpPr>
          <p:cNvPr id="20" name="Straight Connector 50">
            <a:extLst>
              <a:ext uri="{FF2B5EF4-FFF2-40B4-BE49-F238E27FC236}">
                <a16:creationId xmlns:a16="http://schemas.microsoft.com/office/drawing/2014/main" id="{3477E313-5764-4A56-B4C0-64B7B8F60932}"/>
              </a:ext>
            </a:extLst>
          </p:cNvPr>
          <p:cNvCxnSpPr>
            <a:cxnSpLocks noChangeShapeType="1"/>
          </p:cNvCxnSpPr>
          <p:nvPr/>
        </p:nvCxnSpPr>
        <p:spPr bwMode="auto">
          <a:xfrm>
            <a:off x="10848528" y="1573928"/>
            <a:ext cx="0" cy="4763424"/>
          </a:xfrm>
          <a:prstGeom prst="line">
            <a:avLst/>
          </a:prstGeom>
          <a:noFill/>
          <a:ln w="19050" algn="ctr">
            <a:solidFill>
              <a:srgbClr val="0070C0"/>
            </a:solidFill>
            <a:prstDash val="dash"/>
            <a:round/>
            <a:headEnd/>
            <a:tailEnd/>
          </a:ln>
        </p:spPr>
      </p:cxnSp>
      <p:sp>
        <p:nvSpPr>
          <p:cNvPr id="21" name="Rectangle 20">
            <a:extLst>
              <a:ext uri="{FF2B5EF4-FFF2-40B4-BE49-F238E27FC236}">
                <a16:creationId xmlns:a16="http://schemas.microsoft.com/office/drawing/2014/main" id="{E151D61A-8719-4123-8FC9-F6119E45AA16}"/>
              </a:ext>
            </a:extLst>
          </p:cNvPr>
          <p:cNvSpPr/>
          <p:nvPr/>
        </p:nvSpPr>
        <p:spPr>
          <a:xfrm>
            <a:off x="1210901" y="3134320"/>
            <a:ext cx="1315645" cy="170537"/>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DRAFT BR DOC</a:t>
            </a:r>
          </a:p>
        </p:txBody>
      </p:sp>
      <p:sp>
        <p:nvSpPr>
          <p:cNvPr id="22" name="Rectangle 21">
            <a:extLst>
              <a:ext uri="{FF2B5EF4-FFF2-40B4-BE49-F238E27FC236}">
                <a16:creationId xmlns:a16="http://schemas.microsoft.com/office/drawing/2014/main" id="{5441C534-C924-4457-A700-D9AE35ABBE81}"/>
              </a:ext>
            </a:extLst>
          </p:cNvPr>
          <p:cNvSpPr/>
          <p:nvPr/>
        </p:nvSpPr>
        <p:spPr>
          <a:xfrm>
            <a:off x="2583821" y="3134320"/>
            <a:ext cx="2484319" cy="167050"/>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FINALISE BR</a:t>
            </a:r>
          </a:p>
        </p:txBody>
      </p:sp>
      <p:sp>
        <p:nvSpPr>
          <p:cNvPr id="23" name="Rectangle 22">
            <a:extLst>
              <a:ext uri="{FF2B5EF4-FFF2-40B4-BE49-F238E27FC236}">
                <a16:creationId xmlns:a16="http://schemas.microsoft.com/office/drawing/2014/main" id="{B038D8AB-695F-4B75-9B6F-E2ED6A2489E4}"/>
              </a:ext>
            </a:extLst>
          </p:cNvPr>
          <p:cNvSpPr/>
          <p:nvPr/>
        </p:nvSpPr>
        <p:spPr>
          <a:xfrm>
            <a:off x="5098478" y="3134320"/>
            <a:ext cx="5750050" cy="173580"/>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EXECUTE BUSINESS RECONCILIATION (BR)</a:t>
            </a:r>
          </a:p>
        </p:txBody>
      </p:sp>
      <p:sp>
        <p:nvSpPr>
          <p:cNvPr id="24" name="Rectangle 23">
            <a:extLst>
              <a:ext uri="{FF2B5EF4-FFF2-40B4-BE49-F238E27FC236}">
                <a16:creationId xmlns:a16="http://schemas.microsoft.com/office/drawing/2014/main" id="{C53401AE-F737-48B9-AD04-FC590113D2EE}"/>
              </a:ext>
            </a:extLst>
          </p:cNvPr>
          <p:cNvSpPr/>
          <p:nvPr/>
        </p:nvSpPr>
        <p:spPr>
          <a:xfrm>
            <a:off x="6794645" y="3370157"/>
            <a:ext cx="687387" cy="173580"/>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kern="0" dirty="0">
                <a:solidFill>
                  <a:sysClr val="windowText" lastClr="000000"/>
                </a:solidFill>
              </a:rPr>
              <a:t>DR 1</a:t>
            </a:r>
          </a:p>
        </p:txBody>
      </p:sp>
      <p:sp>
        <p:nvSpPr>
          <p:cNvPr id="25" name="Rectangle 24">
            <a:extLst>
              <a:ext uri="{FF2B5EF4-FFF2-40B4-BE49-F238E27FC236}">
                <a16:creationId xmlns:a16="http://schemas.microsoft.com/office/drawing/2014/main" id="{22276DB1-0974-4339-AF4C-CC8536534A57}"/>
              </a:ext>
            </a:extLst>
          </p:cNvPr>
          <p:cNvSpPr/>
          <p:nvPr/>
        </p:nvSpPr>
        <p:spPr>
          <a:xfrm>
            <a:off x="7683818" y="3370157"/>
            <a:ext cx="569912" cy="173580"/>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kern="0" dirty="0">
                <a:solidFill>
                  <a:sysClr val="windowText" lastClr="000000"/>
                </a:solidFill>
              </a:rPr>
              <a:t>DR 2</a:t>
            </a:r>
          </a:p>
        </p:txBody>
      </p:sp>
      <p:sp>
        <p:nvSpPr>
          <p:cNvPr id="26" name="Rectangle 25">
            <a:extLst>
              <a:ext uri="{FF2B5EF4-FFF2-40B4-BE49-F238E27FC236}">
                <a16:creationId xmlns:a16="http://schemas.microsoft.com/office/drawing/2014/main" id="{0E7C8FF9-A880-4791-BE05-269653021DEA}"/>
              </a:ext>
            </a:extLst>
          </p:cNvPr>
          <p:cNvSpPr/>
          <p:nvPr/>
        </p:nvSpPr>
        <p:spPr>
          <a:xfrm>
            <a:off x="9048328" y="3370156"/>
            <a:ext cx="1024931" cy="189203"/>
          </a:xfrm>
          <a:prstGeom prst="rect">
            <a:avLst/>
          </a:prstGeom>
          <a:solidFill>
            <a:srgbClr val="FFFFFF"/>
          </a:solidFill>
          <a:ln w="19050" cap="flat" cmpd="sng" algn="ctr">
            <a:solidFill>
              <a:srgbClr val="808080">
                <a:shade val="50000"/>
              </a:srgbClr>
            </a:solidFill>
            <a:prstDash val="solid"/>
          </a:ln>
          <a:effectLst/>
        </p:spPr>
        <p:txBody>
          <a:bodyPr wrap="none"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kern="0" dirty="0">
                <a:solidFill>
                  <a:sysClr val="windowText" lastClr="000000"/>
                </a:solidFill>
              </a:rPr>
              <a:t>Cutover Simulation</a:t>
            </a:r>
          </a:p>
        </p:txBody>
      </p:sp>
      <p:sp>
        <p:nvSpPr>
          <p:cNvPr id="27" name="Rectangle 26">
            <a:extLst>
              <a:ext uri="{FF2B5EF4-FFF2-40B4-BE49-F238E27FC236}">
                <a16:creationId xmlns:a16="http://schemas.microsoft.com/office/drawing/2014/main" id="{97DE8371-2B2A-4122-BB32-CD4A5AF3EDC5}"/>
              </a:ext>
            </a:extLst>
          </p:cNvPr>
          <p:cNvSpPr/>
          <p:nvPr/>
        </p:nvSpPr>
        <p:spPr>
          <a:xfrm>
            <a:off x="10298234" y="3370157"/>
            <a:ext cx="1109540" cy="175583"/>
          </a:xfrm>
          <a:prstGeom prst="rect">
            <a:avLst/>
          </a:prstGeom>
          <a:solidFill>
            <a:srgbClr val="FFFFFF"/>
          </a:solidFill>
          <a:ln w="19050" cap="flat" cmpd="sng" algn="ctr">
            <a:solidFill>
              <a:srgbClr val="808080">
                <a:shade val="50000"/>
              </a:srgbClr>
            </a:solidFill>
            <a:prstDash val="solid"/>
          </a:ln>
          <a:effectLst/>
        </p:spPr>
        <p:txBody>
          <a:bodyPr wrap="none" lIns="91414" tIns="45707" rIns="91414" bIns="45707" anchor="ctr"/>
          <a:lstStyle/>
          <a:p>
            <a:pPr fontAlgn="base">
              <a:spcBef>
                <a:spcPct val="0"/>
              </a:spcBef>
              <a:spcAft>
                <a:spcPct val="50000"/>
              </a:spcAft>
              <a:buClr>
                <a:srgbClr val="FFD200"/>
              </a:buClr>
              <a:buSzPct val="80000"/>
              <a:buFont typeface="Arial" pitchFamily="34" charset="0"/>
              <a:buNone/>
              <a:defRPr/>
            </a:pPr>
            <a:r>
              <a:rPr lang="en-US" sz="1000" kern="0" dirty="0">
                <a:solidFill>
                  <a:sysClr val="windowText" lastClr="000000"/>
                </a:solidFill>
              </a:rPr>
              <a:t>Production Cutover</a:t>
            </a:r>
          </a:p>
        </p:txBody>
      </p:sp>
      <p:sp>
        <p:nvSpPr>
          <p:cNvPr id="28" name="Rectangle 27">
            <a:extLst>
              <a:ext uri="{FF2B5EF4-FFF2-40B4-BE49-F238E27FC236}">
                <a16:creationId xmlns:a16="http://schemas.microsoft.com/office/drawing/2014/main" id="{C3120CBB-91F2-4FA6-8769-B32B1BD11A32}"/>
              </a:ext>
            </a:extLst>
          </p:cNvPr>
          <p:cNvSpPr/>
          <p:nvPr/>
        </p:nvSpPr>
        <p:spPr>
          <a:xfrm>
            <a:off x="3998850" y="3717032"/>
            <a:ext cx="7281726" cy="203238"/>
          </a:xfrm>
          <a:prstGeom prst="rect">
            <a:avLst/>
          </a:prstGeom>
          <a:solidFill>
            <a:srgbClr val="FFFFFF"/>
          </a:solidFill>
          <a:ln w="1905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Reporting &amp; Information: Support Business Readiness Validation</a:t>
            </a:r>
          </a:p>
        </p:txBody>
      </p:sp>
      <p:sp>
        <p:nvSpPr>
          <p:cNvPr id="29" name="Rectangle 28">
            <a:extLst>
              <a:ext uri="{FF2B5EF4-FFF2-40B4-BE49-F238E27FC236}">
                <a16:creationId xmlns:a16="http://schemas.microsoft.com/office/drawing/2014/main" id="{57BC0441-623B-44D9-A24D-9B22309AF7DE}"/>
              </a:ext>
            </a:extLst>
          </p:cNvPr>
          <p:cNvSpPr/>
          <p:nvPr/>
        </p:nvSpPr>
        <p:spPr>
          <a:xfrm>
            <a:off x="1188345" y="6165304"/>
            <a:ext cx="2819423" cy="191449"/>
          </a:xfrm>
          <a:prstGeom prst="rect">
            <a:avLst/>
          </a:prstGeom>
          <a:solidFill>
            <a:srgbClr val="FFFFFF"/>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 Detailed Design</a:t>
            </a:r>
          </a:p>
        </p:txBody>
      </p:sp>
      <p:sp>
        <p:nvSpPr>
          <p:cNvPr id="30" name="Rectangle 29">
            <a:extLst>
              <a:ext uri="{FF2B5EF4-FFF2-40B4-BE49-F238E27FC236}">
                <a16:creationId xmlns:a16="http://schemas.microsoft.com/office/drawing/2014/main" id="{6BF68CC7-94AA-4252-A96C-1F40A5EEB324}"/>
              </a:ext>
            </a:extLst>
          </p:cNvPr>
          <p:cNvSpPr/>
          <p:nvPr/>
        </p:nvSpPr>
        <p:spPr>
          <a:xfrm>
            <a:off x="7186893" y="6261329"/>
            <a:ext cx="2913571" cy="157209"/>
          </a:xfrm>
          <a:prstGeom prst="rect">
            <a:avLst/>
          </a:prstGeom>
          <a:gradFill flip="none" rotWithShape="1">
            <a:gsLst>
              <a:gs pos="0">
                <a:srgbClr val="FF0000"/>
              </a:gs>
              <a:gs pos="0">
                <a:srgbClr val="FFFFFF"/>
              </a:gs>
              <a:gs pos="26000">
                <a:srgbClr val="FFFFFF"/>
              </a:gs>
            </a:gsLst>
            <a:lin ang="0" scaled="1"/>
            <a:tileRect/>
          </a:gra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SLAs &amp; KPIs</a:t>
            </a:r>
          </a:p>
        </p:txBody>
      </p:sp>
      <p:sp>
        <p:nvSpPr>
          <p:cNvPr id="31" name="Isosceles Triangle 67">
            <a:extLst>
              <a:ext uri="{FF2B5EF4-FFF2-40B4-BE49-F238E27FC236}">
                <a16:creationId xmlns:a16="http://schemas.microsoft.com/office/drawing/2014/main" id="{1A5474B2-B200-48D2-B1A1-C6116E1505B0}"/>
              </a:ext>
            </a:extLst>
          </p:cNvPr>
          <p:cNvSpPr/>
          <p:nvPr/>
        </p:nvSpPr>
        <p:spPr bwMode="auto">
          <a:xfrm>
            <a:off x="4423331" y="6161132"/>
            <a:ext cx="113393" cy="114300"/>
          </a:xfrm>
          <a:prstGeom prst="triangle">
            <a:avLst/>
          </a:prstGeom>
          <a:solidFill>
            <a:srgbClr val="0092B4"/>
          </a:solidFill>
          <a:ln w="9525" cap="flat" cmpd="sng" algn="ctr">
            <a:solidFill>
              <a:srgbClr val="646464">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fontAlgn="base">
              <a:lnSpc>
                <a:spcPct val="80000"/>
              </a:lnSpc>
              <a:spcBef>
                <a:spcPct val="0"/>
              </a:spcBef>
              <a:spcAft>
                <a:spcPct val="0"/>
              </a:spcAft>
              <a:defRPr/>
            </a:pPr>
            <a:endParaRPr lang="en-US" sz="1000" b="1" kern="0" dirty="0">
              <a:solidFill>
                <a:srgbClr val="000000"/>
              </a:solidFill>
            </a:endParaRPr>
          </a:p>
        </p:txBody>
      </p:sp>
      <p:sp>
        <p:nvSpPr>
          <p:cNvPr id="32" name="Rectangle 31">
            <a:extLst>
              <a:ext uri="{FF2B5EF4-FFF2-40B4-BE49-F238E27FC236}">
                <a16:creationId xmlns:a16="http://schemas.microsoft.com/office/drawing/2014/main" id="{A70154CC-7E4D-4DE5-B1BA-59E8A0892A19}"/>
              </a:ext>
            </a:extLst>
          </p:cNvPr>
          <p:cNvSpPr/>
          <p:nvPr/>
        </p:nvSpPr>
        <p:spPr>
          <a:xfrm>
            <a:off x="1207076" y="4182503"/>
            <a:ext cx="1785311" cy="182563"/>
          </a:xfrm>
          <a:prstGeom prst="rect">
            <a:avLst/>
          </a:prstGeom>
          <a:solidFill>
            <a:schemeClr val="accent1">
              <a:lumMod val="20000"/>
              <a:lumOff val="80000"/>
            </a:schemeClr>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BCM/BRV Approaches</a:t>
            </a:r>
          </a:p>
        </p:txBody>
      </p:sp>
      <p:sp>
        <p:nvSpPr>
          <p:cNvPr id="33" name="Rectangle 32">
            <a:extLst>
              <a:ext uri="{FF2B5EF4-FFF2-40B4-BE49-F238E27FC236}">
                <a16:creationId xmlns:a16="http://schemas.microsoft.com/office/drawing/2014/main" id="{E32DF0FF-240D-4AD7-BA43-ADA6B41A206E}"/>
              </a:ext>
            </a:extLst>
          </p:cNvPr>
          <p:cNvSpPr/>
          <p:nvPr/>
        </p:nvSpPr>
        <p:spPr>
          <a:xfrm>
            <a:off x="3086777" y="4196033"/>
            <a:ext cx="7735363" cy="170457"/>
          </a:xfrm>
          <a:prstGeom prst="rect">
            <a:avLst/>
          </a:prstGeom>
          <a:solidFill>
            <a:schemeClr val="accent1">
              <a:lumMod val="20000"/>
              <a:lumOff val="80000"/>
            </a:schemeClr>
          </a:soli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Business Readiness Validation</a:t>
            </a:r>
          </a:p>
        </p:txBody>
      </p:sp>
      <p:sp>
        <p:nvSpPr>
          <p:cNvPr id="34" name="Rectangle 33">
            <a:extLst>
              <a:ext uri="{FF2B5EF4-FFF2-40B4-BE49-F238E27FC236}">
                <a16:creationId xmlns:a16="http://schemas.microsoft.com/office/drawing/2014/main" id="{792604A1-6263-475C-BB41-C2B9E366ECA1}"/>
              </a:ext>
            </a:extLst>
          </p:cNvPr>
          <p:cNvSpPr/>
          <p:nvPr/>
        </p:nvSpPr>
        <p:spPr>
          <a:xfrm>
            <a:off x="7186894" y="6032999"/>
            <a:ext cx="2913577" cy="161184"/>
          </a:xfrm>
          <a:prstGeom prst="rect">
            <a:avLst/>
          </a:prstGeom>
          <a:gradFill flip="none" rotWithShape="1">
            <a:gsLst>
              <a:gs pos="0">
                <a:srgbClr val="FF0000"/>
              </a:gs>
              <a:gs pos="0">
                <a:srgbClr val="FFFFFF"/>
              </a:gs>
              <a:gs pos="26000">
                <a:srgbClr val="FFFFFF"/>
              </a:gs>
            </a:gsLst>
            <a:lin ang="0" scaled="1"/>
            <a:tileRect/>
          </a:gradFill>
          <a:ln w="25400" cap="flat" cmpd="sng" algn="ctr">
            <a:solidFill>
              <a:srgbClr val="808080">
                <a:shade val="50000"/>
              </a:srgbClr>
            </a:solidFill>
            <a:prstDash val="solid"/>
          </a:ln>
          <a:effectLst/>
        </p:spPr>
        <p:txBody>
          <a:bodyPr lIns="91414" tIns="45707" rIns="91414" bIns="45707" anchor="ctr"/>
          <a:lstStyle/>
          <a:p>
            <a:pPr algn="ctr" fontAlgn="base">
              <a:spcBef>
                <a:spcPct val="0"/>
              </a:spcBef>
              <a:spcAft>
                <a:spcPct val="50000"/>
              </a:spcAft>
              <a:buClr>
                <a:srgbClr val="FFD200"/>
              </a:buClr>
              <a:buSzPct val="80000"/>
              <a:buFont typeface="Arial" pitchFamily="34" charset="0"/>
              <a:buNone/>
              <a:defRPr/>
            </a:pPr>
            <a:r>
              <a:rPr lang="en-US" sz="1000" b="1" kern="0" dirty="0"/>
              <a:t>BCM Testing</a:t>
            </a:r>
          </a:p>
        </p:txBody>
      </p:sp>
      <p:sp>
        <p:nvSpPr>
          <p:cNvPr id="35" name="Isosceles Triangle 67">
            <a:extLst>
              <a:ext uri="{FF2B5EF4-FFF2-40B4-BE49-F238E27FC236}">
                <a16:creationId xmlns:a16="http://schemas.microsoft.com/office/drawing/2014/main" id="{6571F2F3-2864-41D1-8DC9-5461455F603E}"/>
              </a:ext>
            </a:extLst>
          </p:cNvPr>
          <p:cNvSpPr/>
          <p:nvPr/>
        </p:nvSpPr>
        <p:spPr bwMode="auto">
          <a:xfrm flipH="1">
            <a:off x="10931488" y="6072070"/>
            <a:ext cx="113393" cy="114300"/>
          </a:xfrm>
          <a:prstGeom prst="triangle">
            <a:avLst/>
          </a:prstGeom>
          <a:solidFill>
            <a:srgbClr val="0092B4"/>
          </a:solidFill>
          <a:ln w="9525" cap="flat" cmpd="sng" algn="ctr">
            <a:solidFill>
              <a:srgbClr val="646464">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fontAlgn="base">
              <a:lnSpc>
                <a:spcPct val="80000"/>
              </a:lnSpc>
              <a:spcBef>
                <a:spcPct val="0"/>
              </a:spcBef>
              <a:spcAft>
                <a:spcPct val="0"/>
              </a:spcAft>
              <a:defRPr/>
            </a:pPr>
            <a:endParaRPr lang="en-US" sz="1000" b="1" kern="0" dirty="0">
              <a:solidFill>
                <a:srgbClr val="000000"/>
              </a:solidFill>
            </a:endParaRPr>
          </a:p>
        </p:txBody>
      </p:sp>
      <p:sp>
        <p:nvSpPr>
          <p:cNvPr id="36" name="Rectangle 31">
            <a:extLst>
              <a:ext uri="{FF2B5EF4-FFF2-40B4-BE49-F238E27FC236}">
                <a16:creationId xmlns:a16="http://schemas.microsoft.com/office/drawing/2014/main" id="{FA780DA7-3098-4C64-A710-D27D61B4752E}"/>
              </a:ext>
            </a:extLst>
          </p:cNvPr>
          <p:cNvSpPr>
            <a:spLocks noChangeArrowheads="1"/>
          </p:cNvSpPr>
          <p:nvPr/>
        </p:nvSpPr>
        <p:spPr bwMode="auto">
          <a:xfrm>
            <a:off x="3627276" y="5013176"/>
            <a:ext cx="2900772" cy="1158672"/>
          </a:xfrm>
          <a:prstGeom prst="rect">
            <a:avLst/>
          </a:prstGeom>
          <a:noFill/>
          <a:ln w="9525" algn="ctr">
            <a:noFill/>
            <a:round/>
            <a:headEnd/>
            <a:tailEnd/>
          </a:ln>
        </p:spPr>
        <p:txBody>
          <a:bodyPr/>
          <a:lstStyle/>
          <a:p>
            <a:pPr marL="52388" indent="-52388" fontAlgn="base">
              <a:spcBef>
                <a:spcPct val="0"/>
              </a:spcBef>
              <a:spcAft>
                <a:spcPct val="0"/>
              </a:spcAft>
            </a:pPr>
            <a:r>
              <a:rPr lang="en-US" sz="1000" b="1" dirty="0">
                <a:solidFill>
                  <a:srgbClr val="0079C1"/>
                </a:solidFill>
                <a:ea typeface="ＭＳ Ｐゴシック"/>
              </a:rPr>
              <a:t>X/XX  Agenda: </a:t>
            </a:r>
          </a:p>
          <a:p>
            <a:pPr marL="112713" indent="-112713" fontAlgn="base">
              <a:spcBef>
                <a:spcPct val="0"/>
              </a:spcBef>
              <a:spcAft>
                <a:spcPct val="0"/>
              </a:spcAft>
              <a:buFont typeface="Arial" pitchFamily="34" charset="0"/>
              <a:buChar char="•"/>
            </a:pPr>
            <a:r>
              <a:rPr lang="en-US" sz="1000" b="1" dirty="0">
                <a:solidFill>
                  <a:srgbClr val="0079C1"/>
                </a:solidFill>
                <a:ea typeface="ＭＳ Ｐゴシック"/>
              </a:rPr>
              <a:t>Review &amp; Approve BRV Approach</a:t>
            </a:r>
          </a:p>
          <a:p>
            <a:pPr marL="112713" indent="-112713" fontAlgn="base">
              <a:spcBef>
                <a:spcPct val="0"/>
              </a:spcBef>
              <a:spcAft>
                <a:spcPct val="0"/>
              </a:spcAft>
              <a:buFont typeface="Arial" pitchFamily="34" charset="0"/>
              <a:buChar char="•"/>
            </a:pPr>
            <a:r>
              <a:rPr lang="en-US" sz="1000" b="1" dirty="0">
                <a:solidFill>
                  <a:srgbClr val="0079C1"/>
                </a:solidFill>
                <a:ea typeface="ＭＳ Ｐゴシック"/>
              </a:rPr>
              <a:t>Review high level function specific scorecard</a:t>
            </a:r>
          </a:p>
          <a:p>
            <a:pPr marL="112713" indent="-112713" fontAlgn="base">
              <a:spcBef>
                <a:spcPct val="0"/>
              </a:spcBef>
              <a:spcAft>
                <a:spcPct val="0"/>
              </a:spcAft>
              <a:buFont typeface="Arial" pitchFamily="34" charset="0"/>
              <a:buChar char="•"/>
            </a:pPr>
            <a:r>
              <a:rPr lang="en-US" sz="1000" b="1" dirty="0">
                <a:solidFill>
                  <a:srgbClr val="0079C1"/>
                </a:solidFill>
                <a:ea typeface="ＭＳ Ｐゴシック"/>
              </a:rPr>
              <a:t>Recommend Business representatives to work with business areas to  finalize scorecard</a:t>
            </a:r>
          </a:p>
        </p:txBody>
      </p:sp>
      <p:sp>
        <p:nvSpPr>
          <p:cNvPr id="37" name="Isosceles Triangle 67">
            <a:extLst>
              <a:ext uri="{FF2B5EF4-FFF2-40B4-BE49-F238E27FC236}">
                <a16:creationId xmlns:a16="http://schemas.microsoft.com/office/drawing/2014/main" id="{2C97BC67-C8FA-4025-B5D2-622402FEE054}"/>
              </a:ext>
            </a:extLst>
          </p:cNvPr>
          <p:cNvSpPr/>
          <p:nvPr/>
        </p:nvSpPr>
        <p:spPr bwMode="auto">
          <a:xfrm>
            <a:off x="4628368" y="5061314"/>
            <a:ext cx="113393" cy="114300"/>
          </a:xfrm>
          <a:prstGeom prst="triangle">
            <a:avLst/>
          </a:prstGeom>
          <a:solidFill>
            <a:srgbClr val="0092B4"/>
          </a:solidFill>
          <a:ln w="9525" cap="flat" cmpd="sng" algn="ctr">
            <a:solidFill>
              <a:srgbClr val="646464">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fontAlgn="base">
              <a:lnSpc>
                <a:spcPct val="80000"/>
              </a:lnSpc>
              <a:spcBef>
                <a:spcPct val="0"/>
              </a:spcBef>
              <a:spcAft>
                <a:spcPct val="0"/>
              </a:spcAft>
              <a:defRPr/>
            </a:pPr>
            <a:endParaRPr lang="en-US" sz="1000" b="1" kern="0" dirty="0">
              <a:solidFill>
                <a:srgbClr val="000000"/>
              </a:solidFill>
            </a:endParaRPr>
          </a:p>
        </p:txBody>
      </p:sp>
      <p:sp>
        <p:nvSpPr>
          <p:cNvPr id="38" name="Isosceles Triangle 67">
            <a:extLst>
              <a:ext uri="{FF2B5EF4-FFF2-40B4-BE49-F238E27FC236}">
                <a16:creationId xmlns:a16="http://schemas.microsoft.com/office/drawing/2014/main" id="{4B96B155-FAC3-4579-BC6A-E45B41417E1B}"/>
              </a:ext>
            </a:extLst>
          </p:cNvPr>
          <p:cNvSpPr/>
          <p:nvPr/>
        </p:nvSpPr>
        <p:spPr bwMode="auto">
          <a:xfrm>
            <a:off x="7108921" y="5073648"/>
            <a:ext cx="113393" cy="114300"/>
          </a:xfrm>
          <a:prstGeom prst="triangle">
            <a:avLst/>
          </a:prstGeom>
          <a:solidFill>
            <a:srgbClr val="0092B4"/>
          </a:solidFill>
          <a:ln w="9525" cap="flat" cmpd="sng" algn="ctr">
            <a:solidFill>
              <a:srgbClr val="646464">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fontAlgn="base">
              <a:lnSpc>
                <a:spcPct val="80000"/>
              </a:lnSpc>
              <a:spcBef>
                <a:spcPct val="0"/>
              </a:spcBef>
              <a:spcAft>
                <a:spcPct val="0"/>
              </a:spcAft>
              <a:defRPr/>
            </a:pPr>
            <a:endParaRPr lang="en-US" sz="1000" b="1" kern="0" dirty="0">
              <a:solidFill>
                <a:srgbClr val="000000"/>
              </a:solidFill>
            </a:endParaRPr>
          </a:p>
        </p:txBody>
      </p:sp>
      <p:sp>
        <p:nvSpPr>
          <p:cNvPr id="39" name="Isosceles Triangle 67">
            <a:extLst>
              <a:ext uri="{FF2B5EF4-FFF2-40B4-BE49-F238E27FC236}">
                <a16:creationId xmlns:a16="http://schemas.microsoft.com/office/drawing/2014/main" id="{A20AA5D1-B71A-4A7D-944F-BC547899ED25}"/>
              </a:ext>
            </a:extLst>
          </p:cNvPr>
          <p:cNvSpPr/>
          <p:nvPr/>
        </p:nvSpPr>
        <p:spPr bwMode="auto">
          <a:xfrm>
            <a:off x="7973503" y="5724782"/>
            <a:ext cx="113393" cy="114300"/>
          </a:xfrm>
          <a:prstGeom prst="triangle">
            <a:avLst/>
          </a:prstGeom>
          <a:solidFill>
            <a:srgbClr val="0092B4"/>
          </a:solidFill>
          <a:ln w="9525" cap="flat" cmpd="sng" algn="ctr">
            <a:solidFill>
              <a:srgbClr val="646464">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fontAlgn="base">
              <a:lnSpc>
                <a:spcPct val="80000"/>
              </a:lnSpc>
              <a:spcBef>
                <a:spcPct val="0"/>
              </a:spcBef>
              <a:spcAft>
                <a:spcPct val="0"/>
              </a:spcAft>
              <a:defRPr/>
            </a:pPr>
            <a:endParaRPr lang="en-US" sz="1000" b="1" kern="0" dirty="0">
              <a:solidFill>
                <a:srgbClr val="000000"/>
              </a:solidFill>
            </a:endParaRPr>
          </a:p>
        </p:txBody>
      </p:sp>
      <p:sp>
        <p:nvSpPr>
          <p:cNvPr id="40" name="Rectangle 31">
            <a:extLst>
              <a:ext uri="{FF2B5EF4-FFF2-40B4-BE49-F238E27FC236}">
                <a16:creationId xmlns:a16="http://schemas.microsoft.com/office/drawing/2014/main" id="{324712D4-59B6-4807-B5D3-769B3B20A1D1}"/>
              </a:ext>
            </a:extLst>
          </p:cNvPr>
          <p:cNvSpPr>
            <a:spLocks noChangeArrowheads="1"/>
          </p:cNvSpPr>
          <p:nvPr/>
        </p:nvSpPr>
        <p:spPr bwMode="auto">
          <a:xfrm>
            <a:off x="3270859" y="4449196"/>
            <a:ext cx="1700952" cy="213674"/>
          </a:xfrm>
          <a:prstGeom prst="rect">
            <a:avLst/>
          </a:prstGeom>
          <a:noFill/>
          <a:ln w="9525" algn="ctr">
            <a:noFill/>
            <a:round/>
            <a:headEnd/>
            <a:tailEnd/>
          </a:ln>
        </p:spPr>
        <p:txBody>
          <a:bodyPr lIns="0" tIns="0" rIns="0" bIns="0"/>
          <a:lstStyle/>
          <a:p>
            <a:pPr marL="52388" indent="-52388" fontAlgn="base">
              <a:spcBef>
                <a:spcPct val="0"/>
              </a:spcBef>
              <a:spcAft>
                <a:spcPct val="0"/>
              </a:spcAft>
            </a:pPr>
            <a:r>
              <a:rPr lang="en-US" sz="1000" b="1" dirty="0">
                <a:solidFill>
                  <a:srgbClr val="0079C1"/>
                </a:solidFill>
                <a:ea typeface="ＭＳ Ｐゴシック"/>
              </a:rPr>
              <a:t>Review BRV Approach</a:t>
            </a:r>
          </a:p>
        </p:txBody>
      </p:sp>
      <p:sp>
        <p:nvSpPr>
          <p:cNvPr id="41" name="Rectangle 31">
            <a:extLst>
              <a:ext uri="{FF2B5EF4-FFF2-40B4-BE49-F238E27FC236}">
                <a16:creationId xmlns:a16="http://schemas.microsoft.com/office/drawing/2014/main" id="{7C2662CB-A787-40F7-8013-B1C5996EE881}"/>
              </a:ext>
            </a:extLst>
          </p:cNvPr>
          <p:cNvSpPr>
            <a:spLocks noChangeArrowheads="1"/>
          </p:cNvSpPr>
          <p:nvPr/>
        </p:nvSpPr>
        <p:spPr bwMode="auto">
          <a:xfrm>
            <a:off x="3270859" y="4659153"/>
            <a:ext cx="1700951" cy="149513"/>
          </a:xfrm>
          <a:prstGeom prst="rect">
            <a:avLst/>
          </a:prstGeom>
          <a:noFill/>
          <a:ln w="9525" algn="ctr">
            <a:noFill/>
            <a:round/>
            <a:headEnd/>
            <a:tailEnd/>
          </a:ln>
        </p:spPr>
        <p:txBody>
          <a:bodyPr lIns="0" tIns="0" rIns="0" bIns="0"/>
          <a:lstStyle/>
          <a:p>
            <a:pPr marL="52388" indent="-52388" fontAlgn="base">
              <a:spcBef>
                <a:spcPct val="0"/>
              </a:spcBef>
              <a:spcAft>
                <a:spcPct val="0"/>
              </a:spcAft>
            </a:pPr>
            <a:r>
              <a:rPr lang="en-US" sz="1000" b="1" dirty="0">
                <a:solidFill>
                  <a:srgbClr val="0079C1"/>
                </a:solidFill>
                <a:ea typeface="ＭＳ Ｐゴシック"/>
              </a:rPr>
              <a:t>BR Scorecard  - first draft</a:t>
            </a:r>
          </a:p>
        </p:txBody>
      </p:sp>
      <p:sp>
        <p:nvSpPr>
          <p:cNvPr id="42" name="Rectangle 31">
            <a:extLst>
              <a:ext uri="{FF2B5EF4-FFF2-40B4-BE49-F238E27FC236}">
                <a16:creationId xmlns:a16="http://schemas.microsoft.com/office/drawing/2014/main" id="{6C2C5017-3CCD-4C08-BE9D-78CFAF4AEE31}"/>
              </a:ext>
            </a:extLst>
          </p:cNvPr>
          <p:cNvSpPr>
            <a:spLocks noChangeArrowheads="1"/>
          </p:cNvSpPr>
          <p:nvPr/>
        </p:nvSpPr>
        <p:spPr bwMode="auto">
          <a:xfrm>
            <a:off x="3287280" y="4884459"/>
            <a:ext cx="1781503" cy="170457"/>
          </a:xfrm>
          <a:prstGeom prst="rect">
            <a:avLst/>
          </a:prstGeom>
          <a:noFill/>
          <a:ln w="9525" algn="ctr">
            <a:noFill/>
            <a:round/>
            <a:headEnd/>
            <a:tailEnd/>
          </a:ln>
        </p:spPr>
        <p:txBody>
          <a:bodyPr lIns="0" tIns="0" rIns="0" bIns="0"/>
          <a:lstStyle/>
          <a:p>
            <a:pPr marL="52388" indent="-52388" fontAlgn="base">
              <a:spcBef>
                <a:spcPct val="0"/>
              </a:spcBef>
              <a:spcAft>
                <a:spcPct val="0"/>
              </a:spcAft>
            </a:pPr>
            <a:r>
              <a:rPr lang="en-US" sz="1000" b="1" dirty="0">
                <a:solidFill>
                  <a:srgbClr val="0079C1"/>
                </a:solidFill>
                <a:ea typeface="ＭＳ Ｐゴシック"/>
              </a:rPr>
              <a:t>Refine &amp; </a:t>
            </a:r>
            <a:r>
              <a:rPr lang="en-US" sz="1000" b="1" dirty="0" err="1">
                <a:solidFill>
                  <a:srgbClr val="0079C1"/>
                </a:solidFill>
                <a:ea typeface="ＭＳ Ｐゴシック"/>
              </a:rPr>
              <a:t>finalise</a:t>
            </a:r>
            <a:r>
              <a:rPr lang="en-US" sz="1000" b="1" dirty="0">
                <a:solidFill>
                  <a:srgbClr val="0079C1"/>
                </a:solidFill>
                <a:ea typeface="ＭＳ Ｐゴシック"/>
              </a:rPr>
              <a:t> scorecard </a:t>
            </a:r>
          </a:p>
        </p:txBody>
      </p:sp>
      <p:sp>
        <p:nvSpPr>
          <p:cNvPr id="43" name="Rectangle 42">
            <a:extLst>
              <a:ext uri="{FF2B5EF4-FFF2-40B4-BE49-F238E27FC236}">
                <a16:creationId xmlns:a16="http://schemas.microsoft.com/office/drawing/2014/main" id="{71ECE477-0DC8-4376-BD81-0131BF84B171}"/>
              </a:ext>
            </a:extLst>
          </p:cNvPr>
          <p:cNvSpPr/>
          <p:nvPr/>
        </p:nvSpPr>
        <p:spPr>
          <a:xfrm>
            <a:off x="4976569" y="4437112"/>
            <a:ext cx="2051379" cy="592367"/>
          </a:xfrm>
          <a:prstGeom prst="rect">
            <a:avLst/>
          </a:prstGeom>
          <a:solidFill>
            <a:schemeClr val="accent1">
              <a:lumMod val="20000"/>
              <a:lumOff val="80000"/>
            </a:schemeClr>
          </a:solidFill>
          <a:ln w="25400" cap="flat" cmpd="sng" algn="ctr">
            <a:solidFill>
              <a:srgbClr val="808080">
                <a:shade val="50000"/>
              </a:srgbClr>
            </a:solidFill>
            <a:prstDash val="solid"/>
          </a:ln>
          <a:effectLst/>
        </p:spPr>
        <p:txBody>
          <a:bodyPr lIns="91414" tIns="45707" rIns="91414" bIns="45707" anchor="t"/>
          <a:lstStyle/>
          <a:p>
            <a:pPr fontAlgn="base">
              <a:spcBef>
                <a:spcPct val="0"/>
              </a:spcBef>
              <a:spcAft>
                <a:spcPct val="50000"/>
              </a:spcAft>
              <a:buClr>
                <a:srgbClr val="FFD200"/>
              </a:buClr>
              <a:buSzPct val="80000"/>
              <a:buFont typeface="Arial" pitchFamily="34" charset="0"/>
              <a:buNone/>
              <a:defRPr/>
            </a:pPr>
            <a:r>
              <a:rPr lang="en-US" sz="1000" b="1" kern="0" dirty="0"/>
              <a:t>Business representatives (BRIG)  work with business to  finalize and validate scorecard  </a:t>
            </a:r>
          </a:p>
        </p:txBody>
      </p:sp>
      <p:sp>
        <p:nvSpPr>
          <p:cNvPr id="44" name="Rectangle 31">
            <a:extLst>
              <a:ext uri="{FF2B5EF4-FFF2-40B4-BE49-F238E27FC236}">
                <a16:creationId xmlns:a16="http://schemas.microsoft.com/office/drawing/2014/main" id="{C11C1099-FAF6-46A4-8CD0-FADB6FBE59F2}"/>
              </a:ext>
            </a:extLst>
          </p:cNvPr>
          <p:cNvSpPr>
            <a:spLocks noChangeArrowheads="1"/>
          </p:cNvSpPr>
          <p:nvPr/>
        </p:nvSpPr>
        <p:spPr bwMode="auto">
          <a:xfrm>
            <a:off x="7236296" y="5013176"/>
            <a:ext cx="1524000" cy="632065"/>
          </a:xfrm>
          <a:prstGeom prst="rect">
            <a:avLst/>
          </a:prstGeom>
          <a:noFill/>
          <a:ln w="9525" algn="ctr">
            <a:noFill/>
            <a:round/>
            <a:headEnd/>
            <a:tailEnd/>
          </a:ln>
        </p:spPr>
        <p:txBody>
          <a:bodyPr/>
          <a:lstStyle/>
          <a:p>
            <a:pPr marL="52388" indent="-52388" fontAlgn="base">
              <a:spcBef>
                <a:spcPct val="0"/>
              </a:spcBef>
              <a:spcAft>
                <a:spcPct val="0"/>
              </a:spcAft>
            </a:pPr>
            <a:r>
              <a:rPr lang="en-US" sz="1000" b="1" dirty="0">
                <a:solidFill>
                  <a:srgbClr val="0079C1"/>
                </a:solidFill>
                <a:ea typeface="ＭＳ Ｐゴシック"/>
              </a:rPr>
              <a:t>X/XX BRIG Agenda:</a:t>
            </a:r>
          </a:p>
          <a:p>
            <a:pPr marL="117475" indent="-117475" fontAlgn="base">
              <a:spcBef>
                <a:spcPct val="0"/>
              </a:spcBef>
              <a:spcAft>
                <a:spcPct val="0"/>
              </a:spcAft>
              <a:buFont typeface="Arial" pitchFamily="34" charset="0"/>
              <a:buChar char="•"/>
            </a:pPr>
            <a:r>
              <a:rPr lang="en-US" sz="1000" b="1" dirty="0">
                <a:solidFill>
                  <a:srgbClr val="0079C1"/>
                </a:solidFill>
                <a:ea typeface="ＭＳ Ｐゴシック"/>
              </a:rPr>
              <a:t>Validate BRV Scorecard</a:t>
            </a:r>
          </a:p>
          <a:p>
            <a:pPr marL="117475" indent="-117475" fontAlgn="base">
              <a:spcBef>
                <a:spcPct val="0"/>
              </a:spcBef>
              <a:spcAft>
                <a:spcPct val="0"/>
              </a:spcAft>
              <a:buFont typeface="Arial" pitchFamily="34" charset="0"/>
              <a:buChar char="•"/>
            </a:pPr>
            <a:r>
              <a:rPr lang="en-US" sz="1000" b="1" dirty="0">
                <a:solidFill>
                  <a:srgbClr val="0079C1"/>
                </a:solidFill>
                <a:ea typeface="ＭＳ Ｐゴシック"/>
              </a:rPr>
              <a:t>Sign off content</a:t>
            </a:r>
          </a:p>
        </p:txBody>
      </p:sp>
      <p:sp>
        <p:nvSpPr>
          <p:cNvPr id="45" name="Rectangle 31">
            <a:extLst>
              <a:ext uri="{FF2B5EF4-FFF2-40B4-BE49-F238E27FC236}">
                <a16:creationId xmlns:a16="http://schemas.microsoft.com/office/drawing/2014/main" id="{15011BC9-4181-448B-987F-A013DDF6A3EE}"/>
              </a:ext>
            </a:extLst>
          </p:cNvPr>
          <p:cNvSpPr>
            <a:spLocks noChangeArrowheads="1"/>
          </p:cNvSpPr>
          <p:nvPr/>
        </p:nvSpPr>
        <p:spPr bwMode="auto">
          <a:xfrm>
            <a:off x="8069895" y="5700676"/>
            <a:ext cx="2451485" cy="320612"/>
          </a:xfrm>
          <a:prstGeom prst="rect">
            <a:avLst/>
          </a:prstGeom>
          <a:noFill/>
          <a:ln w="9525" algn="ctr">
            <a:noFill/>
            <a:round/>
            <a:headEnd/>
            <a:tailEnd/>
          </a:ln>
        </p:spPr>
        <p:txBody>
          <a:bodyPr/>
          <a:lstStyle/>
          <a:p>
            <a:pPr marL="52388" indent="-52388" fontAlgn="base">
              <a:spcBef>
                <a:spcPct val="0"/>
              </a:spcBef>
              <a:spcAft>
                <a:spcPct val="0"/>
              </a:spcAft>
            </a:pPr>
            <a:r>
              <a:rPr lang="en-US" sz="1000" b="1" dirty="0">
                <a:solidFill>
                  <a:srgbClr val="0079C1"/>
                </a:solidFill>
                <a:ea typeface="ＭＳ Ｐゴシック"/>
              </a:rPr>
              <a:t>BRIG Agenda: Implement BRV approach</a:t>
            </a:r>
          </a:p>
        </p:txBody>
      </p:sp>
      <p:sp>
        <p:nvSpPr>
          <p:cNvPr id="46" name="Rectangle 45">
            <a:extLst>
              <a:ext uri="{FF2B5EF4-FFF2-40B4-BE49-F238E27FC236}">
                <a16:creationId xmlns:a16="http://schemas.microsoft.com/office/drawing/2014/main" id="{D35C364D-6F54-40A2-B57B-74F3457F7CED}"/>
              </a:ext>
            </a:extLst>
          </p:cNvPr>
          <p:cNvSpPr/>
          <p:nvPr/>
        </p:nvSpPr>
        <p:spPr bwMode="auto">
          <a:xfrm>
            <a:off x="518868" y="4094267"/>
            <a:ext cx="11135506" cy="1870449"/>
          </a:xfrm>
          <a:prstGeom prst="rect">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1000" b="1">
              <a:solidFill>
                <a:srgbClr val="0079C1"/>
              </a:solidFill>
              <a:ea typeface="ＭＳ Ｐゴシック"/>
              <a:cs typeface="ＭＳ Ｐゴシック"/>
            </a:endParaRPr>
          </a:p>
        </p:txBody>
      </p:sp>
      <p:sp>
        <p:nvSpPr>
          <p:cNvPr id="47" name="Rectangle 31">
            <a:extLst>
              <a:ext uri="{FF2B5EF4-FFF2-40B4-BE49-F238E27FC236}">
                <a16:creationId xmlns:a16="http://schemas.microsoft.com/office/drawing/2014/main" id="{78F83644-84C4-4709-9A79-467590762B20}"/>
              </a:ext>
            </a:extLst>
          </p:cNvPr>
          <p:cNvSpPr>
            <a:spLocks noChangeArrowheads="1"/>
          </p:cNvSpPr>
          <p:nvPr/>
        </p:nvSpPr>
        <p:spPr bwMode="auto">
          <a:xfrm>
            <a:off x="4474909" y="5949280"/>
            <a:ext cx="1451313" cy="215835"/>
          </a:xfrm>
          <a:prstGeom prst="rect">
            <a:avLst/>
          </a:prstGeom>
          <a:noFill/>
          <a:ln w="9525" algn="ctr">
            <a:noFill/>
            <a:round/>
            <a:headEnd/>
            <a:tailEnd/>
          </a:ln>
        </p:spPr>
        <p:txBody>
          <a:bodyPr/>
          <a:lstStyle/>
          <a:p>
            <a:pPr marL="52388" indent="-52388" fontAlgn="base">
              <a:spcBef>
                <a:spcPct val="0"/>
              </a:spcBef>
              <a:spcAft>
                <a:spcPct val="0"/>
              </a:spcAft>
            </a:pPr>
            <a:r>
              <a:rPr lang="en-US" sz="1000" b="1" dirty="0">
                <a:solidFill>
                  <a:srgbClr val="0079C1"/>
                </a:solidFill>
                <a:ea typeface="ＭＳ Ｐゴシック"/>
              </a:rPr>
              <a:t>New system design approved</a:t>
            </a:r>
          </a:p>
        </p:txBody>
      </p:sp>
      <p:sp>
        <p:nvSpPr>
          <p:cNvPr id="48" name="Rectangle 86">
            <a:extLst>
              <a:ext uri="{FF2B5EF4-FFF2-40B4-BE49-F238E27FC236}">
                <a16:creationId xmlns:a16="http://schemas.microsoft.com/office/drawing/2014/main" id="{39D3FBB2-2C48-48BF-B8E9-4C2C0B5BBF64}"/>
              </a:ext>
            </a:extLst>
          </p:cNvPr>
          <p:cNvSpPr>
            <a:spLocks noChangeArrowheads="1"/>
          </p:cNvSpPr>
          <p:nvPr/>
        </p:nvSpPr>
        <p:spPr bwMode="auto">
          <a:xfrm>
            <a:off x="10992544" y="5733256"/>
            <a:ext cx="1028095" cy="342900"/>
          </a:xfrm>
          <a:prstGeom prst="rect">
            <a:avLst/>
          </a:prstGeom>
          <a:noFill/>
          <a:ln w="9525" algn="ctr">
            <a:noFill/>
            <a:round/>
            <a:headEnd/>
            <a:tailEnd/>
          </a:ln>
        </p:spPr>
        <p:txBody>
          <a:bodyPr/>
          <a:lstStyle/>
          <a:p>
            <a:pPr marL="52388" indent="-52388" fontAlgn="base">
              <a:spcBef>
                <a:spcPct val="0"/>
              </a:spcBef>
              <a:spcAft>
                <a:spcPct val="0"/>
              </a:spcAft>
            </a:pPr>
            <a:r>
              <a:rPr lang="en-US" sz="1000" b="1" dirty="0">
                <a:solidFill>
                  <a:srgbClr val="0079C1"/>
                </a:solidFill>
                <a:ea typeface="ＭＳ Ｐゴシック"/>
              </a:rPr>
              <a:t>New system Fully</a:t>
            </a:r>
          </a:p>
          <a:p>
            <a:pPr marL="52388" indent="-52388" fontAlgn="base">
              <a:spcBef>
                <a:spcPct val="0"/>
              </a:spcBef>
              <a:spcAft>
                <a:spcPct val="0"/>
              </a:spcAft>
            </a:pPr>
            <a:r>
              <a:rPr lang="en-US" sz="1000" b="1" dirty="0">
                <a:solidFill>
                  <a:srgbClr val="0079C1"/>
                </a:solidFill>
                <a:ea typeface="ＭＳ Ｐゴシック"/>
              </a:rPr>
              <a:t>Operational</a:t>
            </a:r>
          </a:p>
        </p:txBody>
      </p:sp>
      <p:sp>
        <p:nvSpPr>
          <p:cNvPr id="49" name="Rectangle 48">
            <a:extLst>
              <a:ext uri="{FF2B5EF4-FFF2-40B4-BE49-F238E27FC236}">
                <a16:creationId xmlns:a16="http://schemas.microsoft.com/office/drawing/2014/main" id="{42486315-285A-4757-8077-39868636DE40}"/>
              </a:ext>
            </a:extLst>
          </p:cNvPr>
          <p:cNvSpPr/>
          <p:nvPr/>
        </p:nvSpPr>
        <p:spPr bwMode="auto">
          <a:xfrm>
            <a:off x="2958832" y="4311081"/>
            <a:ext cx="457200" cy="381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r>
              <a:rPr lang="en-US" sz="1000" b="1" dirty="0">
                <a:solidFill>
                  <a:srgbClr val="646464"/>
                </a:solidFill>
                <a:ea typeface="ＭＳ Ｐゴシック"/>
                <a:cs typeface="ＭＳ Ｐゴシック"/>
              </a:rPr>
              <a:t>*</a:t>
            </a:r>
          </a:p>
        </p:txBody>
      </p:sp>
      <p:sp>
        <p:nvSpPr>
          <p:cNvPr id="50" name="Rectangle 49">
            <a:extLst>
              <a:ext uri="{FF2B5EF4-FFF2-40B4-BE49-F238E27FC236}">
                <a16:creationId xmlns:a16="http://schemas.microsoft.com/office/drawing/2014/main" id="{DA39ADE6-7855-4EBA-B94D-35C2C8950BFB}"/>
              </a:ext>
            </a:extLst>
          </p:cNvPr>
          <p:cNvSpPr/>
          <p:nvPr/>
        </p:nvSpPr>
        <p:spPr bwMode="auto">
          <a:xfrm>
            <a:off x="2964910" y="4529979"/>
            <a:ext cx="457200" cy="381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r>
              <a:rPr lang="en-US" sz="1000" b="1" dirty="0">
                <a:solidFill>
                  <a:srgbClr val="646464"/>
                </a:solidFill>
                <a:ea typeface="ＭＳ Ｐゴシック"/>
                <a:cs typeface="ＭＳ Ｐゴシック"/>
              </a:rPr>
              <a:t>*</a:t>
            </a:r>
          </a:p>
        </p:txBody>
      </p:sp>
      <p:sp>
        <p:nvSpPr>
          <p:cNvPr id="51" name="Rectangle 50">
            <a:extLst>
              <a:ext uri="{FF2B5EF4-FFF2-40B4-BE49-F238E27FC236}">
                <a16:creationId xmlns:a16="http://schemas.microsoft.com/office/drawing/2014/main" id="{1169A979-BECD-4794-8BED-5FFF1A1CAA10}"/>
              </a:ext>
            </a:extLst>
          </p:cNvPr>
          <p:cNvSpPr/>
          <p:nvPr/>
        </p:nvSpPr>
        <p:spPr bwMode="auto">
          <a:xfrm>
            <a:off x="2964682" y="4737464"/>
            <a:ext cx="457200" cy="381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r>
              <a:rPr lang="en-US" sz="1000" b="1" dirty="0">
                <a:solidFill>
                  <a:srgbClr val="646464"/>
                </a:solidFill>
                <a:ea typeface="ＭＳ Ｐゴシック"/>
                <a:cs typeface="ＭＳ Ｐゴシック"/>
              </a:rPr>
              <a:t>*</a:t>
            </a:r>
          </a:p>
        </p:txBody>
      </p:sp>
    </p:spTree>
    <p:extLst>
      <p:ext uri="{BB962C8B-B14F-4D97-AF65-F5344CB8AC3E}">
        <p14:creationId xmlns:p14="http://schemas.microsoft.com/office/powerpoint/2010/main" val="4229261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47175A-0307-458C-8FD9-8E838A4C8470}"/>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Business readiness plan abbreviations</a:t>
            </a:r>
            <a:endParaRPr lang="en-JP" sz="4400" dirty="0">
              <a:solidFill>
                <a:srgbClr val="7E38AB"/>
              </a:solidFill>
              <a:latin typeface="+mj-lt"/>
            </a:endParaRPr>
          </a:p>
        </p:txBody>
      </p:sp>
      <p:graphicFrame>
        <p:nvGraphicFramePr>
          <p:cNvPr id="5" name="Table 5">
            <a:extLst>
              <a:ext uri="{FF2B5EF4-FFF2-40B4-BE49-F238E27FC236}">
                <a16:creationId xmlns:a16="http://schemas.microsoft.com/office/drawing/2014/main" id="{24E9A378-C358-47A7-9451-B144A52B81B0}"/>
              </a:ext>
            </a:extLst>
          </p:cNvPr>
          <p:cNvGraphicFramePr>
            <a:graphicFrameLocks noGrp="1"/>
          </p:cNvGraphicFramePr>
          <p:nvPr>
            <p:extLst>
              <p:ext uri="{D42A27DB-BD31-4B8C-83A1-F6EECF244321}">
                <p14:modId xmlns:p14="http://schemas.microsoft.com/office/powerpoint/2010/main" val="1298949661"/>
              </p:ext>
            </p:extLst>
          </p:nvPr>
        </p:nvGraphicFramePr>
        <p:xfrm>
          <a:off x="433137" y="1484784"/>
          <a:ext cx="11377264" cy="4559390"/>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2506609761"/>
                    </a:ext>
                  </a:extLst>
                </a:gridCol>
                <a:gridCol w="3672408">
                  <a:extLst>
                    <a:ext uri="{9D8B030D-6E8A-4147-A177-3AD203B41FA5}">
                      <a16:colId xmlns:a16="http://schemas.microsoft.com/office/drawing/2014/main" val="4215210574"/>
                    </a:ext>
                  </a:extLst>
                </a:gridCol>
                <a:gridCol w="6192688">
                  <a:extLst>
                    <a:ext uri="{9D8B030D-6E8A-4147-A177-3AD203B41FA5}">
                      <a16:colId xmlns:a16="http://schemas.microsoft.com/office/drawing/2014/main" val="1717034221"/>
                    </a:ext>
                  </a:extLst>
                </a:gridCol>
              </a:tblGrid>
              <a:tr h="454678">
                <a:tc>
                  <a:txBody>
                    <a:bodyPr/>
                    <a:lstStyle/>
                    <a:p>
                      <a:r>
                        <a:rPr lang="en-GB" sz="1200" dirty="0"/>
                        <a:t>Abbreviations</a:t>
                      </a:r>
                      <a:endParaRPr lang="en-US" sz="1200" dirty="0"/>
                    </a:p>
                  </a:txBody>
                  <a:tcPr/>
                </a:tc>
                <a:tc>
                  <a:txBody>
                    <a:bodyPr/>
                    <a:lstStyle/>
                    <a:p>
                      <a:r>
                        <a:rPr lang="en-GB" sz="1200" dirty="0"/>
                        <a:t>Full title</a:t>
                      </a:r>
                      <a:endParaRPr lang="en-US" sz="1200" dirty="0"/>
                    </a:p>
                  </a:txBody>
                  <a:tcPr/>
                </a:tc>
                <a:tc>
                  <a:txBody>
                    <a:bodyPr/>
                    <a:lstStyle/>
                    <a:p>
                      <a:r>
                        <a:rPr lang="en-GB" sz="1200" dirty="0"/>
                        <a:t>Meaning</a:t>
                      </a:r>
                      <a:endParaRPr lang="en-US" sz="1200" dirty="0"/>
                    </a:p>
                  </a:txBody>
                  <a:tcPr/>
                </a:tc>
                <a:extLst>
                  <a:ext uri="{0D108BD9-81ED-4DB2-BD59-A6C34878D82A}">
                    <a16:rowId xmlns:a16="http://schemas.microsoft.com/office/drawing/2014/main" val="3007455322"/>
                  </a:ext>
                </a:extLst>
              </a:tr>
              <a:tr h="454678">
                <a:tc>
                  <a:txBody>
                    <a:bodyPr/>
                    <a:lstStyle/>
                    <a:p>
                      <a:r>
                        <a:rPr lang="en-GB" sz="1200" dirty="0"/>
                        <a:t>BR</a:t>
                      </a:r>
                      <a:endParaRPr lang="en-US" sz="1200" dirty="0"/>
                    </a:p>
                  </a:txBody>
                  <a:tcPr/>
                </a:tc>
                <a:tc>
                  <a:txBody>
                    <a:bodyPr/>
                    <a:lstStyle/>
                    <a:p>
                      <a:r>
                        <a:rPr lang="en-GB" sz="1200" dirty="0"/>
                        <a:t>Business readiness</a:t>
                      </a:r>
                      <a:endParaRPr lang="en-US" sz="1200" dirty="0"/>
                    </a:p>
                  </a:txBody>
                  <a:tcPr/>
                </a:tc>
                <a:tc>
                  <a:txBody>
                    <a:bodyPr/>
                    <a:lstStyle/>
                    <a:p>
                      <a:r>
                        <a:rPr lang="en-GB" sz="1200" dirty="0"/>
                        <a:t>Set of activities that are completed to support the organisation getting ready to transition to the change</a:t>
                      </a:r>
                      <a:endParaRPr lang="en-US" sz="1200" dirty="0"/>
                    </a:p>
                  </a:txBody>
                  <a:tcPr/>
                </a:tc>
                <a:extLst>
                  <a:ext uri="{0D108BD9-81ED-4DB2-BD59-A6C34878D82A}">
                    <a16:rowId xmlns:a16="http://schemas.microsoft.com/office/drawing/2014/main" val="3178445673"/>
                  </a:ext>
                </a:extLst>
              </a:tr>
              <a:tr h="454678">
                <a:tc>
                  <a:txBody>
                    <a:bodyPr/>
                    <a:lstStyle/>
                    <a:p>
                      <a:r>
                        <a:rPr lang="en-GB" sz="1200" dirty="0"/>
                        <a:t>BE</a:t>
                      </a:r>
                      <a:endParaRPr lang="en-US" sz="1200" dirty="0"/>
                    </a:p>
                  </a:txBody>
                  <a:tcPr/>
                </a:tc>
                <a:tc>
                  <a:txBody>
                    <a:bodyPr/>
                    <a:lstStyle/>
                    <a:p>
                      <a:r>
                        <a:rPr lang="en-GB" sz="1200" dirty="0"/>
                        <a:t>Business execution</a:t>
                      </a:r>
                      <a:endParaRPr lang="en-US" sz="1200" dirty="0"/>
                    </a:p>
                  </a:txBody>
                  <a:tcPr/>
                </a:tc>
                <a:tc>
                  <a:txBody>
                    <a:bodyPr/>
                    <a:lstStyle/>
                    <a:p>
                      <a:r>
                        <a:rPr lang="en-GB" sz="1200" dirty="0"/>
                        <a:t>Activities relating to the change required including training, comms etc.</a:t>
                      </a:r>
                      <a:endParaRPr lang="en-US" sz="1200" dirty="0"/>
                    </a:p>
                  </a:txBody>
                  <a:tcPr/>
                </a:tc>
                <a:extLst>
                  <a:ext uri="{0D108BD9-81ED-4DB2-BD59-A6C34878D82A}">
                    <a16:rowId xmlns:a16="http://schemas.microsoft.com/office/drawing/2014/main" val="1822561123"/>
                  </a:ext>
                </a:extLst>
              </a:tr>
              <a:tr h="454678">
                <a:tc>
                  <a:txBody>
                    <a:bodyPr/>
                    <a:lstStyle/>
                    <a:p>
                      <a:r>
                        <a:rPr lang="en-GB" sz="1200" dirty="0"/>
                        <a:t>R&amp;I</a:t>
                      </a:r>
                      <a:endParaRPr lang="en-US" sz="1200" dirty="0"/>
                    </a:p>
                  </a:txBody>
                  <a:tcPr/>
                </a:tc>
                <a:tc>
                  <a:txBody>
                    <a:bodyPr/>
                    <a:lstStyle/>
                    <a:p>
                      <a:r>
                        <a:rPr lang="en-GB" sz="1200" dirty="0"/>
                        <a:t>Reporting and Information </a:t>
                      </a:r>
                      <a:endParaRPr lang="en-US" sz="1200" dirty="0"/>
                    </a:p>
                  </a:txBody>
                  <a:tcPr/>
                </a:tc>
                <a:tc>
                  <a:txBody>
                    <a:bodyPr/>
                    <a:lstStyle/>
                    <a:p>
                      <a:r>
                        <a:rPr lang="en-GB" sz="1200" dirty="0"/>
                        <a:t>Reporting approach used to validate if the organisation is ready to execute the transition to the new state</a:t>
                      </a:r>
                      <a:endParaRPr lang="en-US" sz="1200" dirty="0"/>
                    </a:p>
                  </a:txBody>
                  <a:tcPr/>
                </a:tc>
                <a:extLst>
                  <a:ext uri="{0D108BD9-81ED-4DB2-BD59-A6C34878D82A}">
                    <a16:rowId xmlns:a16="http://schemas.microsoft.com/office/drawing/2014/main" val="1267858017"/>
                  </a:ext>
                </a:extLst>
              </a:tr>
              <a:tr h="454678">
                <a:tc>
                  <a:txBody>
                    <a:bodyPr/>
                    <a:lstStyle/>
                    <a:p>
                      <a:r>
                        <a:rPr lang="en-GB" sz="1200" dirty="0"/>
                        <a:t>BCM</a:t>
                      </a:r>
                      <a:endParaRPr lang="en-US" sz="1200" dirty="0"/>
                    </a:p>
                  </a:txBody>
                  <a:tcPr/>
                </a:tc>
                <a:tc>
                  <a:txBody>
                    <a:bodyPr/>
                    <a:lstStyle/>
                    <a:p>
                      <a:r>
                        <a:rPr lang="en-GB" sz="1200" dirty="0"/>
                        <a:t>Business continuity management</a:t>
                      </a:r>
                      <a:endParaRPr lang="en-US" sz="1200" dirty="0"/>
                    </a:p>
                  </a:txBody>
                  <a:tcPr/>
                </a:tc>
                <a:tc>
                  <a:txBody>
                    <a:bodyPr/>
                    <a:lstStyle/>
                    <a:p>
                      <a:r>
                        <a:rPr lang="en-GB" sz="1200" dirty="0"/>
                        <a:t>A contingency plan if the transition does not work</a:t>
                      </a:r>
                      <a:endParaRPr lang="en-US" sz="1200" dirty="0"/>
                    </a:p>
                  </a:txBody>
                  <a:tcPr/>
                </a:tc>
                <a:extLst>
                  <a:ext uri="{0D108BD9-81ED-4DB2-BD59-A6C34878D82A}">
                    <a16:rowId xmlns:a16="http://schemas.microsoft.com/office/drawing/2014/main" val="591387318"/>
                  </a:ext>
                </a:extLst>
              </a:tr>
              <a:tr h="454678">
                <a:tc>
                  <a:txBody>
                    <a:bodyPr/>
                    <a:lstStyle/>
                    <a:p>
                      <a:r>
                        <a:rPr lang="en-GB" sz="1200" dirty="0"/>
                        <a:t>BRV</a:t>
                      </a:r>
                      <a:endParaRPr lang="en-US" sz="1200" dirty="0"/>
                    </a:p>
                  </a:txBody>
                  <a:tcPr/>
                </a:tc>
                <a:tc>
                  <a:txBody>
                    <a:bodyPr/>
                    <a:lstStyle/>
                    <a:p>
                      <a:r>
                        <a:rPr lang="en-GB" sz="1200" dirty="0"/>
                        <a:t>Business readiness validation</a:t>
                      </a:r>
                      <a:endParaRPr lang="en-US" sz="1200" dirty="0"/>
                    </a:p>
                  </a:txBody>
                  <a:tcPr/>
                </a:tc>
                <a:tc>
                  <a:txBody>
                    <a:bodyPr/>
                    <a:lstStyle/>
                    <a:p>
                      <a:r>
                        <a:rPr lang="en-GB" sz="1200" dirty="0"/>
                        <a:t>Checklist and survey used to assess if the organisation is ready to execute the transition to the new state</a:t>
                      </a:r>
                      <a:endParaRPr lang="en-US" sz="1200" dirty="0"/>
                    </a:p>
                  </a:txBody>
                  <a:tcPr/>
                </a:tc>
                <a:extLst>
                  <a:ext uri="{0D108BD9-81ED-4DB2-BD59-A6C34878D82A}">
                    <a16:rowId xmlns:a16="http://schemas.microsoft.com/office/drawing/2014/main" val="1408434477"/>
                  </a:ext>
                </a:extLst>
              </a:tr>
              <a:tr h="454678">
                <a:tc>
                  <a:txBody>
                    <a:bodyPr/>
                    <a:lstStyle/>
                    <a:p>
                      <a:r>
                        <a:rPr lang="en-GB" sz="1200" dirty="0"/>
                        <a:t>BRIG</a:t>
                      </a:r>
                      <a:endParaRPr lang="en-US" sz="1200" dirty="0"/>
                    </a:p>
                  </a:txBody>
                  <a:tcPr/>
                </a:tc>
                <a:tc>
                  <a:txBody>
                    <a:bodyPr/>
                    <a:lstStyle/>
                    <a:p>
                      <a:r>
                        <a:rPr lang="en-GB" sz="1200" dirty="0"/>
                        <a:t>Business readiness implementation group</a:t>
                      </a:r>
                      <a:endParaRPr lang="en-US" sz="1200" dirty="0"/>
                    </a:p>
                  </a:txBody>
                  <a:tcPr/>
                </a:tc>
                <a:tc>
                  <a:txBody>
                    <a:bodyPr/>
                    <a:lstStyle/>
                    <a:p>
                      <a:r>
                        <a:rPr lang="en-GB" sz="1200" dirty="0"/>
                        <a:t>A team of selected senior people from MDA organisation and project with technical understanding of the change, who will support validation and recommend go / no go decisions</a:t>
                      </a:r>
                      <a:endParaRPr lang="en-US" sz="1200" dirty="0"/>
                    </a:p>
                  </a:txBody>
                  <a:tcPr/>
                </a:tc>
                <a:extLst>
                  <a:ext uri="{0D108BD9-81ED-4DB2-BD59-A6C34878D82A}">
                    <a16:rowId xmlns:a16="http://schemas.microsoft.com/office/drawing/2014/main" val="1303350840"/>
                  </a:ext>
                </a:extLst>
              </a:tr>
              <a:tr h="454678">
                <a:tc>
                  <a:txBody>
                    <a:bodyPr/>
                    <a:lstStyle/>
                    <a:p>
                      <a:r>
                        <a:rPr lang="en-GB" sz="1200" dirty="0"/>
                        <a:t>DR</a:t>
                      </a:r>
                      <a:endParaRPr lang="en-US" sz="1200" dirty="0"/>
                    </a:p>
                  </a:txBody>
                  <a:tcPr/>
                </a:tc>
                <a:tc>
                  <a:txBody>
                    <a:bodyPr/>
                    <a:lstStyle/>
                    <a:p>
                      <a:r>
                        <a:rPr lang="en-GB" sz="1200" dirty="0"/>
                        <a:t>Data reconciliation</a:t>
                      </a:r>
                      <a:endParaRPr lang="en-US" sz="1200" dirty="0"/>
                    </a:p>
                  </a:txBody>
                  <a:tcPr/>
                </a:tc>
                <a:tc>
                  <a:txBody>
                    <a:bodyPr/>
                    <a:lstStyle/>
                    <a:p>
                      <a:r>
                        <a:rPr lang="en-GB" sz="1200" dirty="0"/>
                        <a:t>A new system will validate its data against a set of criteria to ensure it is compliant with the business rules</a:t>
                      </a:r>
                      <a:endParaRPr lang="en-US" sz="1200" dirty="0"/>
                    </a:p>
                  </a:txBody>
                  <a:tcPr/>
                </a:tc>
                <a:extLst>
                  <a:ext uri="{0D108BD9-81ED-4DB2-BD59-A6C34878D82A}">
                    <a16:rowId xmlns:a16="http://schemas.microsoft.com/office/drawing/2014/main" val="1249431908"/>
                  </a:ext>
                </a:extLst>
              </a:tr>
              <a:tr h="454678">
                <a:tc>
                  <a:txBody>
                    <a:bodyPr/>
                    <a:lstStyle/>
                    <a:p>
                      <a:r>
                        <a:rPr lang="en-GB" sz="1200" dirty="0"/>
                        <a:t>SLA</a:t>
                      </a:r>
                      <a:endParaRPr lang="en-US" sz="1200" dirty="0"/>
                    </a:p>
                  </a:txBody>
                  <a:tcPr/>
                </a:tc>
                <a:tc>
                  <a:txBody>
                    <a:bodyPr/>
                    <a:lstStyle/>
                    <a:p>
                      <a:r>
                        <a:rPr lang="en-GB" sz="1200" dirty="0"/>
                        <a:t>Service level agreement</a:t>
                      </a:r>
                      <a:endParaRPr lang="en-US" sz="1200" dirty="0"/>
                    </a:p>
                  </a:txBody>
                  <a:tcPr/>
                </a:tc>
                <a:tc>
                  <a:txBody>
                    <a:bodyPr/>
                    <a:lstStyle/>
                    <a:p>
                      <a:r>
                        <a:rPr lang="en-GB" sz="1200" dirty="0"/>
                        <a:t>Used to create a benchmark standard for operating a business process</a:t>
                      </a:r>
                      <a:endParaRPr lang="en-US" sz="1200" dirty="0"/>
                    </a:p>
                  </a:txBody>
                  <a:tcPr/>
                </a:tc>
                <a:extLst>
                  <a:ext uri="{0D108BD9-81ED-4DB2-BD59-A6C34878D82A}">
                    <a16:rowId xmlns:a16="http://schemas.microsoft.com/office/drawing/2014/main" val="3086222720"/>
                  </a:ext>
                </a:extLst>
              </a:tr>
              <a:tr h="454678">
                <a:tc>
                  <a:txBody>
                    <a:bodyPr/>
                    <a:lstStyle/>
                    <a:p>
                      <a:r>
                        <a:rPr lang="en-GB" sz="1200" dirty="0"/>
                        <a:t>KPI</a:t>
                      </a:r>
                      <a:endParaRPr lang="en-US" sz="1200" dirty="0"/>
                    </a:p>
                  </a:txBody>
                  <a:tcPr/>
                </a:tc>
                <a:tc>
                  <a:txBody>
                    <a:bodyPr/>
                    <a:lstStyle/>
                    <a:p>
                      <a:r>
                        <a:rPr lang="en-GB" sz="1200" dirty="0"/>
                        <a:t>Key performance indicator</a:t>
                      </a:r>
                      <a:endParaRPr lang="en-US" sz="1200" dirty="0"/>
                    </a:p>
                  </a:txBody>
                  <a:tcPr/>
                </a:tc>
                <a:tc>
                  <a:txBody>
                    <a:bodyPr/>
                    <a:lstStyle/>
                    <a:p>
                      <a:r>
                        <a:rPr lang="en-GB" sz="1200" dirty="0"/>
                        <a:t>Used as a measurement of the benchmark for a service level agreement</a:t>
                      </a:r>
                      <a:endParaRPr lang="en-US" sz="1200" dirty="0"/>
                    </a:p>
                  </a:txBody>
                  <a:tcPr/>
                </a:tc>
                <a:extLst>
                  <a:ext uri="{0D108BD9-81ED-4DB2-BD59-A6C34878D82A}">
                    <a16:rowId xmlns:a16="http://schemas.microsoft.com/office/drawing/2014/main" val="1953698569"/>
                  </a:ext>
                </a:extLst>
              </a:tr>
            </a:tbl>
          </a:graphicData>
        </a:graphic>
      </p:graphicFrame>
    </p:spTree>
    <p:extLst>
      <p:ext uri="{BB962C8B-B14F-4D97-AF65-F5344CB8AC3E}">
        <p14:creationId xmlns:p14="http://schemas.microsoft.com/office/powerpoint/2010/main" val="1414243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dirty="0"/>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dirty="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dirty="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9" ma:contentTypeDescription="Create a new document." ma:contentTypeScope="" ma:versionID="c3a1a17ff3e429c7d2adb64dce7e2ed3">
  <xsd:schema xmlns:xsd="http://www.w3.org/2001/XMLSchema" xmlns:xs="http://www.w3.org/2001/XMLSchema" xmlns:p="http://schemas.microsoft.com/office/2006/metadata/properties" xmlns:ns2="fef49bb5-67f9-426d-a9fc-e8d1337ac23e" xmlns:ns3="4197e77d-bc0b-483d-91a4-6b1e5ba3b932" targetNamespace="http://schemas.microsoft.com/office/2006/metadata/properties" ma:root="true" ma:fieldsID="11166b4147627683ae14acb7a6724960" ns2:_="" ns3:_="">
    <xsd:import namespace="fef49bb5-67f9-426d-a9fc-e8d1337ac23e"/>
    <xsd:import namespace="4197e77d-bc0b-483d-91a4-6b1e5ba3b9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97e77d-bc0b-483d-91a4-6b1e5ba3b93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5E7013-DC1A-406B-89C5-36F44A4815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4197e77d-bc0b-483d-91a4-6b1e5ba3b9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0EFD7F-D492-42DA-AE9F-2B83B8C5EE7F}">
  <ds:schemaRefs>
    <ds:schemaRef ds:uri="http://schemas.microsoft.com/office/infopath/2007/PartnerControls"/>
    <ds:schemaRef ds:uri="4197e77d-bc0b-483d-91a4-6b1e5ba3b932"/>
    <ds:schemaRef ds:uri="http://purl.org/dc/elements/1.1/"/>
    <ds:schemaRef ds:uri="http://schemas.microsoft.com/office/2006/metadata/properties"/>
    <ds:schemaRef ds:uri="fef49bb5-67f9-426d-a9fc-e8d1337ac23e"/>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4E8BD63F-B76E-44EC-938D-F3231B60E8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570</TotalTime>
  <Words>486</Words>
  <Application>Microsoft Office PowerPoint</Application>
  <PresentationFormat>Widescreen</PresentationFormat>
  <Paragraphs>101</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Futura</vt:lpstr>
      <vt:lpstr>PowerPoint-Template-27186</vt:lpstr>
      <vt:lpstr>1_PowerPoint-Template-27186</vt:lpstr>
      <vt:lpstr>PowerPoint Presentation</vt:lpstr>
      <vt:lpstr>PowerPoint Presentation</vt:lpstr>
      <vt:lpstr>PowerPoint Presentation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6</cp:revision>
  <dcterms:created xsi:type="dcterms:W3CDTF">2020-08-13T22:50:54Z</dcterms:created>
  <dcterms:modified xsi:type="dcterms:W3CDTF">2022-09-23T18:55:36Z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